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57" r:id="rId2"/>
    <p:sldId id="264" r:id="rId3"/>
    <p:sldId id="407" r:id="rId4"/>
    <p:sldId id="560" r:id="rId5"/>
    <p:sldId id="561" r:id="rId6"/>
    <p:sldId id="569" r:id="rId7"/>
    <p:sldId id="562" r:id="rId8"/>
    <p:sldId id="563" r:id="rId9"/>
    <p:sldId id="570" r:id="rId10"/>
    <p:sldId id="565" r:id="rId11"/>
    <p:sldId id="572" r:id="rId12"/>
    <p:sldId id="573" r:id="rId13"/>
    <p:sldId id="574" r:id="rId14"/>
    <p:sldId id="575" r:id="rId15"/>
    <p:sldId id="501" r:id="rId16"/>
    <p:sldId id="558" r:id="rId17"/>
    <p:sldId id="566" r:id="rId18"/>
    <p:sldId id="577" r:id="rId19"/>
    <p:sldId id="567" r:id="rId20"/>
    <p:sldId id="515" r:id="rId21"/>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3CE"/>
    <a:srgbClr val="00A6B9"/>
    <a:srgbClr val="9AC886"/>
    <a:srgbClr val="004E5A"/>
    <a:srgbClr val="39A595"/>
    <a:srgbClr val="C2DEB6"/>
    <a:srgbClr val="29796E"/>
    <a:srgbClr val="54C4B4"/>
    <a:srgbClr val="F2F2F2"/>
    <a:srgbClr val="006B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3969" autoAdjust="0"/>
  </p:normalViewPr>
  <p:slideViewPr>
    <p:cSldViewPr snapToGrid="0" snapToObjects="1">
      <p:cViewPr varScale="1">
        <p:scale>
          <a:sx n="74" d="100"/>
          <a:sy n="74" d="100"/>
        </p:scale>
        <p:origin x="594" y="72"/>
      </p:cViewPr>
      <p:guideLst>
        <p:guide orient="horz" pos="2160"/>
        <p:guide pos="3840"/>
      </p:guideLst>
    </p:cSldViewPr>
  </p:slideViewPr>
  <p:notesTextViewPr>
    <p:cViewPr>
      <p:scale>
        <a:sx n="1" d="1"/>
        <a:sy n="1" d="1"/>
      </p:scale>
      <p:origin x="0" y="0"/>
    </p:cViewPr>
  </p:notesTextViewPr>
  <p:sorterViewPr>
    <p:cViewPr>
      <p:scale>
        <a:sx n="100" d="100"/>
        <a:sy n="100" d="100"/>
      </p:scale>
      <p:origin x="0" y="-25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965F6-0B47-43C1-85D5-1A394D5A60C1}" type="doc">
      <dgm:prSet loTypeId="urn:microsoft.com/office/officeart/2005/8/layout/funnel1" loCatId="process" qsTypeId="urn:microsoft.com/office/officeart/2005/8/quickstyle/3d2" qsCatId="3D" csTypeId="urn:microsoft.com/office/officeart/2005/8/colors/colorful5" csCatId="colorful" phldr="1"/>
      <dgm:spPr/>
      <dgm:t>
        <a:bodyPr/>
        <a:lstStyle/>
        <a:p>
          <a:endParaRPr lang="es-CO"/>
        </a:p>
      </dgm:t>
    </dgm:pt>
    <dgm:pt modelId="{22A2A2F4-850A-4AE9-BABC-D9598101F156}">
      <dgm:prSet phldrT="[Texto]" custT="1"/>
      <dgm:spPr>
        <a:solidFill>
          <a:srgbClr val="00A6B9"/>
        </a:solidFill>
      </dgm:spPr>
      <dgm:t>
        <a:bodyPr/>
        <a:lstStyle/>
        <a:p>
          <a:r>
            <a:rPr lang="es-CO" sz="1600" b="1" dirty="0" smtClean="0">
              <a:effectLst>
                <a:outerShdw blurRad="38100" dist="38100" dir="2700000" algn="tl">
                  <a:srgbClr val="000000">
                    <a:alpha val="43137"/>
                  </a:srgbClr>
                </a:outerShdw>
              </a:effectLst>
              <a:latin typeface="Arial Narrow" panose="020B0606020202030204" pitchFamily="34" charset="0"/>
            </a:rPr>
            <a:t>Especulación y expansión urbana explosiva</a:t>
          </a:r>
          <a:endParaRPr lang="es-CO" sz="1600" b="1" dirty="0">
            <a:effectLst>
              <a:outerShdw blurRad="38100" dist="38100" dir="2700000" algn="tl">
                <a:srgbClr val="000000">
                  <a:alpha val="43137"/>
                </a:srgbClr>
              </a:outerShdw>
            </a:effectLst>
            <a:latin typeface="Arial Narrow" panose="020B0606020202030204" pitchFamily="34" charset="0"/>
          </a:endParaRPr>
        </a:p>
      </dgm:t>
    </dgm:pt>
    <dgm:pt modelId="{268BD20C-DB4F-444B-9A04-6DA96E670CCD}" type="parTrans" cxnId="{E3B998E5-8679-4ECA-99CA-321B325772AD}">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A2D330FA-D48E-459A-9A9F-E550213E0984}" type="sibTrans" cxnId="{E3B998E5-8679-4ECA-99CA-321B325772AD}">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04FD6A14-DA6C-4CE1-B8E4-D6F739C32ACB}">
      <dgm:prSet phldrT="[Texto]" custT="1"/>
      <dgm:spPr/>
      <dgm:t>
        <a:bodyPr/>
        <a:lstStyle/>
        <a:p>
          <a:r>
            <a:rPr lang="es-CO" sz="1600" b="1" dirty="0" smtClean="0">
              <a:effectLst>
                <a:outerShdw blurRad="38100" dist="38100" dir="2700000" algn="tl">
                  <a:srgbClr val="000000">
                    <a:alpha val="43137"/>
                  </a:srgbClr>
                </a:outerShdw>
              </a:effectLst>
              <a:latin typeface="Arial Narrow" panose="020B0606020202030204" pitchFamily="34" charset="0"/>
            </a:rPr>
            <a:t>Carencia de tejido urbano</a:t>
          </a:r>
          <a:endParaRPr lang="es-CO" sz="1600" b="1" dirty="0">
            <a:effectLst>
              <a:outerShdw blurRad="38100" dist="38100" dir="2700000" algn="tl">
                <a:srgbClr val="000000">
                  <a:alpha val="43137"/>
                </a:srgbClr>
              </a:outerShdw>
            </a:effectLst>
            <a:latin typeface="Arial Narrow" panose="020B0606020202030204" pitchFamily="34" charset="0"/>
          </a:endParaRPr>
        </a:p>
      </dgm:t>
    </dgm:pt>
    <dgm:pt modelId="{11A2B312-18D2-46CC-816A-FA87E38556EA}" type="parTrans" cxnId="{9FCFA506-1AAA-4468-89D8-0E5669984B1E}">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623F893C-ACD8-4397-A768-56F414F5928D}" type="sibTrans" cxnId="{9FCFA506-1AAA-4468-89D8-0E5669984B1E}">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5388DC9A-D716-4638-84DE-6E00B950AC9C}">
      <dgm:prSet phldrT="[Texto]" custT="1"/>
      <dgm:spPr/>
      <dgm:t>
        <a:bodyPr/>
        <a:lstStyle/>
        <a:p>
          <a:r>
            <a:rPr lang="es-CO" sz="2800" b="0" dirty="0" smtClean="0">
              <a:solidFill>
                <a:schemeClr val="tx1">
                  <a:lumMod val="75000"/>
                  <a:lumOff val="25000"/>
                </a:schemeClr>
              </a:solidFill>
              <a:effectLst/>
              <a:latin typeface="Arial Narrow" panose="020B0606020202030204" pitchFamily="34" charset="0"/>
            </a:rPr>
            <a:t>Una ciudad donde se afectan las relaciones sociales</a:t>
          </a:r>
        </a:p>
        <a:p>
          <a:r>
            <a:rPr lang="es-CO" sz="2800" b="0" dirty="0" smtClean="0">
              <a:solidFill>
                <a:schemeClr val="tx1">
                  <a:lumMod val="75000"/>
                  <a:lumOff val="25000"/>
                </a:schemeClr>
              </a:solidFill>
              <a:effectLst/>
              <a:latin typeface="Arial Narrow" panose="020B0606020202030204" pitchFamily="34" charset="0"/>
            </a:rPr>
            <a:t>Exclusión e inequidad</a:t>
          </a:r>
          <a:endParaRPr lang="es-CO" sz="2800" b="0" dirty="0">
            <a:solidFill>
              <a:schemeClr val="tx1">
                <a:lumMod val="75000"/>
                <a:lumOff val="25000"/>
              </a:schemeClr>
            </a:solidFill>
            <a:effectLst/>
            <a:latin typeface="Arial Narrow" panose="020B0606020202030204" pitchFamily="34" charset="0"/>
          </a:endParaRPr>
        </a:p>
      </dgm:t>
    </dgm:pt>
    <dgm:pt modelId="{97C4B8C2-6718-48BB-B07B-255091F9BEBF}" type="parTrans" cxnId="{CB2E4139-0AC6-4687-886D-8097CCE679B3}">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2AF81CD3-720B-4E7B-A0B6-D1139091C3A6}" type="sibTrans" cxnId="{CB2E4139-0AC6-4687-886D-8097CCE679B3}">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D49AB02D-C638-409D-B47A-4021B38EC82E}">
      <dgm:prSet phldrT="[Texto]" custT="1"/>
      <dgm:spPr>
        <a:solidFill>
          <a:srgbClr val="9AC886"/>
        </a:solidFill>
      </dgm:spPr>
      <dgm:t>
        <a:bodyPr/>
        <a:lstStyle/>
        <a:p>
          <a:r>
            <a:rPr lang="es-CO" sz="1600" b="1" dirty="0" smtClean="0">
              <a:effectLst>
                <a:outerShdw blurRad="38100" dist="38100" dir="2700000" algn="tl">
                  <a:srgbClr val="000000">
                    <a:alpha val="43137"/>
                  </a:srgbClr>
                </a:outerShdw>
              </a:effectLst>
              <a:latin typeface="Arial Narrow" panose="020B0606020202030204" pitchFamily="34" charset="0"/>
            </a:rPr>
            <a:t>Alta dependencia del automóvil</a:t>
          </a:r>
          <a:endParaRPr lang="es-CO" sz="1600" b="1" dirty="0">
            <a:effectLst>
              <a:outerShdw blurRad="38100" dist="38100" dir="2700000" algn="tl">
                <a:srgbClr val="000000">
                  <a:alpha val="43137"/>
                </a:srgbClr>
              </a:outerShdw>
            </a:effectLst>
            <a:latin typeface="Arial Narrow" panose="020B0606020202030204" pitchFamily="34" charset="0"/>
          </a:endParaRPr>
        </a:p>
      </dgm:t>
    </dgm:pt>
    <dgm:pt modelId="{F05C0B79-0535-4A75-90D8-0DEBFD91CC29}" type="parTrans" cxnId="{E5BAA068-AD23-44E0-8600-F578A5005520}">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21A1E0F3-5F5E-4A87-BD70-57EFB3D10CFE}" type="sibTrans" cxnId="{E5BAA068-AD23-44E0-8600-F578A5005520}">
      <dgm:prSet/>
      <dgm:spPr/>
      <dgm:t>
        <a:bodyPr/>
        <a:lstStyle/>
        <a:p>
          <a:endParaRPr lang="es-CO" sz="1600" b="1">
            <a:effectLst>
              <a:outerShdw blurRad="38100" dist="38100" dir="2700000" algn="tl">
                <a:srgbClr val="000000">
                  <a:alpha val="43137"/>
                </a:srgbClr>
              </a:outerShdw>
            </a:effectLst>
            <a:latin typeface="Arial Narrow" panose="020B0606020202030204" pitchFamily="34" charset="0"/>
          </a:endParaRPr>
        </a:p>
      </dgm:t>
    </dgm:pt>
    <dgm:pt modelId="{0C91F84D-2A05-4ACF-9889-2CBF43FB9D2A}" type="pres">
      <dgm:prSet presAssocID="{021965F6-0B47-43C1-85D5-1A394D5A60C1}" presName="Name0" presStyleCnt="0">
        <dgm:presLayoutVars>
          <dgm:chMax val="4"/>
          <dgm:resizeHandles val="exact"/>
        </dgm:presLayoutVars>
      </dgm:prSet>
      <dgm:spPr/>
      <dgm:t>
        <a:bodyPr/>
        <a:lstStyle/>
        <a:p>
          <a:endParaRPr lang="es-CO"/>
        </a:p>
      </dgm:t>
    </dgm:pt>
    <dgm:pt modelId="{23EAAA35-3BD9-49A6-BFF0-413D79D2DE60}" type="pres">
      <dgm:prSet presAssocID="{021965F6-0B47-43C1-85D5-1A394D5A60C1}" presName="ellipse" presStyleLbl="trBgShp" presStyleIdx="0" presStyleCnt="1"/>
      <dgm:spPr/>
      <dgm:t>
        <a:bodyPr/>
        <a:lstStyle/>
        <a:p>
          <a:endParaRPr lang="es-CO"/>
        </a:p>
      </dgm:t>
    </dgm:pt>
    <dgm:pt modelId="{66EFC5F5-6160-4D27-A68C-F34816E88D6D}" type="pres">
      <dgm:prSet presAssocID="{021965F6-0B47-43C1-85D5-1A394D5A60C1}" presName="arrow1" presStyleLbl="fgShp" presStyleIdx="0" presStyleCnt="1"/>
      <dgm:spPr>
        <a:solidFill>
          <a:srgbClr val="004E5A"/>
        </a:solidFill>
      </dgm:spPr>
      <dgm:t>
        <a:bodyPr/>
        <a:lstStyle/>
        <a:p>
          <a:endParaRPr lang="es-CO"/>
        </a:p>
      </dgm:t>
    </dgm:pt>
    <dgm:pt modelId="{FEABFA20-22B6-470E-9995-0F26E51785ED}" type="pres">
      <dgm:prSet presAssocID="{021965F6-0B47-43C1-85D5-1A394D5A60C1}" presName="rectangle" presStyleLbl="revTx" presStyleIdx="0" presStyleCnt="1" custScaleX="206794">
        <dgm:presLayoutVars>
          <dgm:bulletEnabled val="1"/>
        </dgm:presLayoutVars>
      </dgm:prSet>
      <dgm:spPr/>
      <dgm:t>
        <a:bodyPr/>
        <a:lstStyle/>
        <a:p>
          <a:endParaRPr lang="es-CO"/>
        </a:p>
      </dgm:t>
    </dgm:pt>
    <dgm:pt modelId="{C15093F3-CD9D-49C7-B1E0-FE3D21ADA614}" type="pres">
      <dgm:prSet presAssocID="{D49AB02D-C638-409D-B47A-4021B38EC82E}" presName="item1" presStyleLbl="node1" presStyleIdx="0" presStyleCnt="3">
        <dgm:presLayoutVars>
          <dgm:bulletEnabled val="1"/>
        </dgm:presLayoutVars>
      </dgm:prSet>
      <dgm:spPr/>
      <dgm:t>
        <a:bodyPr/>
        <a:lstStyle/>
        <a:p>
          <a:endParaRPr lang="es-CO"/>
        </a:p>
      </dgm:t>
    </dgm:pt>
    <dgm:pt modelId="{E43C0490-0110-4F19-8C56-56499E6A9E2A}" type="pres">
      <dgm:prSet presAssocID="{04FD6A14-DA6C-4CE1-B8E4-D6F739C32ACB}" presName="item2" presStyleLbl="node1" presStyleIdx="1" presStyleCnt="3" custLinFactNeighborX="2344" custLinFactNeighborY="-12540">
        <dgm:presLayoutVars>
          <dgm:bulletEnabled val="1"/>
        </dgm:presLayoutVars>
      </dgm:prSet>
      <dgm:spPr/>
      <dgm:t>
        <a:bodyPr/>
        <a:lstStyle/>
        <a:p>
          <a:endParaRPr lang="es-CO"/>
        </a:p>
      </dgm:t>
    </dgm:pt>
    <dgm:pt modelId="{D9419E86-0CEE-4DC0-A618-1ACB9E75ABDA}" type="pres">
      <dgm:prSet presAssocID="{5388DC9A-D716-4638-84DE-6E00B950AC9C}" presName="item3" presStyleLbl="node1" presStyleIdx="2" presStyleCnt="3" custLinFactNeighborX="10471" custLinFactNeighborY="524">
        <dgm:presLayoutVars>
          <dgm:bulletEnabled val="1"/>
        </dgm:presLayoutVars>
      </dgm:prSet>
      <dgm:spPr/>
      <dgm:t>
        <a:bodyPr/>
        <a:lstStyle/>
        <a:p>
          <a:endParaRPr lang="es-CO"/>
        </a:p>
      </dgm:t>
    </dgm:pt>
    <dgm:pt modelId="{57AD89A5-3B3D-4B2C-A1F4-BBF090C70C6E}" type="pres">
      <dgm:prSet presAssocID="{021965F6-0B47-43C1-85D5-1A394D5A60C1}" presName="funnel" presStyleLbl="trAlignAcc1" presStyleIdx="0" presStyleCnt="1"/>
      <dgm:spPr/>
      <dgm:t>
        <a:bodyPr/>
        <a:lstStyle/>
        <a:p>
          <a:endParaRPr lang="es-CO"/>
        </a:p>
      </dgm:t>
    </dgm:pt>
  </dgm:ptLst>
  <dgm:cxnLst>
    <dgm:cxn modelId="{6AEB9A82-820D-4E29-9DB6-91E9AC3384E8}" type="presOf" srcId="{D49AB02D-C638-409D-B47A-4021B38EC82E}" destId="{E43C0490-0110-4F19-8C56-56499E6A9E2A}" srcOrd="0" destOrd="0" presId="urn:microsoft.com/office/officeart/2005/8/layout/funnel1"/>
    <dgm:cxn modelId="{9FCFA506-1AAA-4468-89D8-0E5669984B1E}" srcId="{021965F6-0B47-43C1-85D5-1A394D5A60C1}" destId="{04FD6A14-DA6C-4CE1-B8E4-D6F739C32ACB}" srcOrd="2" destOrd="0" parTransId="{11A2B312-18D2-46CC-816A-FA87E38556EA}" sibTransId="{623F893C-ACD8-4397-A768-56F414F5928D}"/>
    <dgm:cxn modelId="{A1C31C38-26DD-4D5D-9FF5-C320E699C1F8}" type="presOf" srcId="{22A2A2F4-850A-4AE9-BABC-D9598101F156}" destId="{D9419E86-0CEE-4DC0-A618-1ACB9E75ABDA}" srcOrd="0" destOrd="0" presId="urn:microsoft.com/office/officeart/2005/8/layout/funnel1"/>
    <dgm:cxn modelId="{E3B998E5-8679-4ECA-99CA-321B325772AD}" srcId="{021965F6-0B47-43C1-85D5-1A394D5A60C1}" destId="{22A2A2F4-850A-4AE9-BABC-D9598101F156}" srcOrd="0" destOrd="0" parTransId="{268BD20C-DB4F-444B-9A04-6DA96E670CCD}" sibTransId="{A2D330FA-D48E-459A-9A9F-E550213E0984}"/>
    <dgm:cxn modelId="{007521A8-A196-43F4-A008-4AF89E072E8D}" type="presOf" srcId="{021965F6-0B47-43C1-85D5-1A394D5A60C1}" destId="{0C91F84D-2A05-4ACF-9889-2CBF43FB9D2A}" srcOrd="0" destOrd="0" presId="urn:microsoft.com/office/officeart/2005/8/layout/funnel1"/>
    <dgm:cxn modelId="{A3D97BE6-CC72-4852-BF82-EB8317A1484F}" type="presOf" srcId="{5388DC9A-D716-4638-84DE-6E00B950AC9C}" destId="{FEABFA20-22B6-470E-9995-0F26E51785ED}" srcOrd="0" destOrd="0" presId="urn:microsoft.com/office/officeart/2005/8/layout/funnel1"/>
    <dgm:cxn modelId="{E5BAA068-AD23-44E0-8600-F578A5005520}" srcId="{021965F6-0B47-43C1-85D5-1A394D5A60C1}" destId="{D49AB02D-C638-409D-B47A-4021B38EC82E}" srcOrd="1" destOrd="0" parTransId="{F05C0B79-0535-4A75-90D8-0DEBFD91CC29}" sibTransId="{21A1E0F3-5F5E-4A87-BD70-57EFB3D10CFE}"/>
    <dgm:cxn modelId="{FB34556F-B0AD-4C4C-B516-6AB4AF27DD07}" type="presOf" srcId="{04FD6A14-DA6C-4CE1-B8E4-D6F739C32ACB}" destId="{C15093F3-CD9D-49C7-B1E0-FE3D21ADA614}" srcOrd="0" destOrd="0" presId="urn:microsoft.com/office/officeart/2005/8/layout/funnel1"/>
    <dgm:cxn modelId="{CB2E4139-0AC6-4687-886D-8097CCE679B3}" srcId="{021965F6-0B47-43C1-85D5-1A394D5A60C1}" destId="{5388DC9A-D716-4638-84DE-6E00B950AC9C}" srcOrd="3" destOrd="0" parTransId="{97C4B8C2-6718-48BB-B07B-255091F9BEBF}" sibTransId="{2AF81CD3-720B-4E7B-A0B6-D1139091C3A6}"/>
    <dgm:cxn modelId="{E2870CAC-32B9-4F8D-9A9F-5EA66B520BEB}" type="presParOf" srcId="{0C91F84D-2A05-4ACF-9889-2CBF43FB9D2A}" destId="{23EAAA35-3BD9-49A6-BFF0-413D79D2DE60}" srcOrd="0" destOrd="0" presId="urn:microsoft.com/office/officeart/2005/8/layout/funnel1"/>
    <dgm:cxn modelId="{8C1E0B27-EF0F-4C2F-9127-BA514BC174F6}" type="presParOf" srcId="{0C91F84D-2A05-4ACF-9889-2CBF43FB9D2A}" destId="{66EFC5F5-6160-4D27-A68C-F34816E88D6D}" srcOrd="1" destOrd="0" presId="urn:microsoft.com/office/officeart/2005/8/layout/funnel1"/>
    <dgm:cxn modelId="{2D6078FF-8019-4E5A-838E-0EB34D277255}" type="presParOf" srcId="{0C91F84D-2A05-4ACF-9889-2CBF43FB9D2A}" destId="{FEABFA20-22B6-470E-9995-0F26E51785ED}" srcOrd="2" destOrd="0" presId="urn:microsoft.com/office/officeart/2005/8/layout/funnel1"/>
    <dgm:cxn modelId="{4B3D8536-8002-4DBF-9169-C76C0A5B0731}" type="presParOf" srcId="{0C91F84D-2A05-4ACF-9889-2CBF43FB9D2A}" destId="{C15093F3-CD9D-49C7-B1E0-FE3D21ADA614}" srcOrd="3" destOrd="0" presId="urn:microsoft.com/office/officeart/2005/8/layout/funnel1"/>
    <dgm:cxn modelId="{B9C8F330-1491-4652-AAF5-52F2DFE582B1}" type="presParOf" srcId="{0C91F84D-2A05-4ACF-9889-2CBF43FB9D2A}" destId="{E43C0490-0110-4F19-8C56-56499E6A9E2A}" srcOrd="4" destOrd="0" presId="urn:microsoft.com/office/officeart/2005/8/layout/funnel1"/>
    <dgm:cxn modelId="{9E400EA1-2D6E-4FF9-879F-178B9E073B82}" type="presParOf" srcId="{0C91F84D-2A05-4ACF-9889-2CBF43FB9D2A}" destId="{D9419E86-0CEE-4DC0-A618-1ACB9E75ABDA}" srcOrd="5" destOrd="0" presId="urn:microsoft.com/office/officeart/2005/8/layout/funnel1"/>
    <dgm:cxn modelId="{A0A40BDA-C8F7-4C47-8CA3-3D6BD8F7C98E}" type="presParOf" srcId="{0C91F84D-2A05-4ACF-9889-2CBF43FB9D2A}" destId="{57AD89A5-3B3D-4B2C-A1F4-BBF090C70C6E}" srcOrd="6" destOrd="0" presId="urn:microsoft.com/office/officeart/2005/8/layout/funnel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AAA35-3BD9-49A6-BFF0-413D79D2DE60}">
      <dsp:nvSpPr>
        <dsp:cNvPr id="0" name=""/>
        <dsp:cNvSpPr/>
      </dsp:nvSpPr>
      <dsp:spPr>
        <a:xfrm>
          <a:off x="2136468" y="233881"/>
          <a:ext cx="4641653" cy="1611985"/>
        </a:xfrm>
        <a:prstGeom prst="ellipse">
          <a:avLst/>
        </a:prstGeom>
        <a:solidFill>
          <a:schemeClr val="accent5">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66EFC5F5-6160-4D27-A68C-F34816E88D6D}">
      <dsp:nvSpPr>
        <dsp:cNvPr id="0" name=""/>
        <dsp:cNvSpPr/>
      </dsp:nvSpPr>
      <dsp:spPr>
        <a:xfrm>
          <a:off x="4014718" y="4181086"/>
          <a:ext cx="899545" cy="575709"/>
        </a:xfrm>
        <a:prstGeom prst="downArrow">
          <a:avLst/>
        </a:prstGeom>
        <a:solidFill>
          <a:srgbClr val="004E5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EABFA20-22B6-470E-9995-0F26E51785ED}">
      <dsp:nvSpPr>
        <dsp:cNvPr id="0" name=""/>
        <dsp:cNvSpPr/>
      </dsp:nvSpPr>
      <dsp:spPr>
        <a:xfrm>
          <a:off x="-2" y="4641653"/>
          <a:ext cx="8928987" cy="1079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CO" sz="2800" b="0" kern="1200" dirty="0" smtClean="0">
              <a:solidFill>
                <a:schemeClr val="tx1">
                  <a:lumMod val="75000"/>
                  <a:lumOff val="25000"/>
                </a:schemeClr>
              </a:solidFill>
              <a:effectLst/>
              <a:latin typeface="Arial Narrow" panose="020B0606020202030204" pitchFamily="34" charset="0"/>
            </a:rPr>
            <a:t>Una ciudad donde se afectan las relaciones sociales</a:t>
          </a:r>
        </a:p>
        <a:p>
          <a:pPr lvl="0" algn="ctr" defTabSz="1244600">
            <a:lnSpc>
              <a:spcPct val="90000"/>
            </a:lnSpc>
            <a:spcBef>
              <a:spcPct val="0"/>
            </a:spcBef>
            <a:spcAft>
              <a:spcPct val="35000"/>
            </a:spcAft>
          </a:pPr>
          <a:r>
            <a:rPr lang="es-CO" sz="2800" b="0" kern="1200" dirty="0" smtClean="0">
              <a:solidFill>
                <a:schemeClr val="tx1">
                  <a:lumMod val="75000"/>
                  <a:lumOff val="25000"/>
                </a:schemeClr>
              </a:solidFill>
              <a:effectLst/>
              <a:latin typeface="Arial Narrow" panose="020B0606020202030204" pitchFamily="34" charset="0"/>
            </a:rPr>
            <a:t>Exclusión e inequidad</a:t>
          </a:r>
          <a:endParaRPr lang="es-CO" sz="2800" b="0" kern="1200" dirty="0">
            <a:solidFill>
              <a:schemeClr val="tx1">
                <a:lumMod val="75000"/>
                <a:lumOff val="25000"/>
              </a:schemeClr>
            </a:solidFill>
            <a:effectLst/>
            <a:latin typeface="Arial Narrow" panose="020B0606020202030204" pitchFamily="34" charset="0"/>
          </a:endParaRPr>
        </a:p>
      </dsp:txBody>
      <dsp:txXfrm>
        <a:off x="-2" y="4641653"/>
        <a:ext cx="8928987" cy="1079454"/>
      </dsp:txXfrm>
    </dsp:sp>
    <dsp:sp modelId="{C15093F3-CD9D-49C7-B1E0-FE3D21ADA614}">
      <dsp:nvSpPr>
        <dsp:cNvPr id="0" name=""/>
        <dsp:cNvSpPr/>
      </dsp:nvSpPr>
      <dsp:spPr>
        <a:xfrm>
          <a:off x="3824015" y="1970364"/>
          <a:ext cx="1619181" cy="161918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1" kern="1200" dirty="0" smtClean="0">
              <a:effectLst>
                <a:outerShdw blurRad="38100" dist="38100" dir="2700000" algn="tl">
                  <a:srgbClr val="000000">
                    <a:alpha val="43137"/>
                  </a:srgbClr>
                </a:outerShdw>
              </a:effectLst>
              <a:latin typeface="Arial Narrow" panose="020B0606020202030204" pitchFamily="34" charset="0"/>
            </a:rPr>
            <a:t>Carencia de tejido urbano</a:t>
          </a:r>
          <a:endParaRPr lang="es-CO" sz="1600" b="1" kern="1200" dirty="0">
            <a:effectLst>
              <a:outerShdw blurRad="38100" dist="38100" dir="2700000" algn="tl">
                <a:srgbClr val="000000">
                  <a:alpha val="43137"/>
                </a:srgbClr>
              </a:outerShdw>
            </a:effectLst>
            <a:latin typeface="Arial Narrow" panose="020B0606020202030204" pitchFamily="34" charset="0"/>
          </a:endParaRPr>
        </a:p>
      </dsp:txBody>
      <dsp:txXfrm>
        <a:off x="4061139" y="2207488"/>
        <a:ext cx="1144933" cy="1144933"/>
      </dsp:txXfrm>
    </dsp:sp>
    <dsp:sp modelId="{E43C0490-0110-4F19-8C56-56499E6A9E2A}">
      <dsp:nvSpPr>
        <dsp:cNvPr id="0" name=""/>
        <dsp:cNvSpPr/>
      </dsp:nvSpPr>
      <dsp:spPr>
        <a:xfrm>
          <a:off x="2703354" y="552572"/>
          <a:ext cx="1619181" cy="1619181"/>
        </a:xfrm>
        <a:prstGeom prst="ellipse">
          <a:avLst/>
        </a:prstGeom>
        <a:solidFill>
          <a:srgbClr val="9AC88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1" kern="1200" dirty="0" smtClean="0">
              <a:effectLst>
                <a:outerShdw blurRad="38100" dist="38100" dir="2700000" algn="tl">
                  <a:srgbClr val="000000">
                    <a:alpha val="43137"/>
                  </a:srgbClr>
                </a:outerShdw>
              </a:effectLst>
              <a:latin typeface="Arial Narrow" panose="020B0606020202030204" pitchFamily="34" charset="0"/>
            </a:rPr>
            <a:t>Alta dependencia del automóvil</a:t>
          </a:r>
          <a:endParaRPr lang="es-CO" sz="1600" b="1" kern="1200" dirty="0">
            <a:effectLst>
              <a:outerShdw blurRad="38100" dist="38100" dir="2700000" algn="tl">
                <a:srgbClr val="000000">
                  <a:alpha val="43137"/>
                </a:srgbClr>
              </a:outerShdw>
            </a:effectLst>
            <a:latin typeface="Arial Narrow" panose="020B0606020202030204" pitchFamily="34" charset="0"/>
          </a:endParaRPr>
        </a:p>
      </dsp:txBody>
      <dsp:txXfrm>
        <a:off x="2940478" y="789696"/>
        <a:ext cx="1144933" cy="1144933"/>
      </dsp:txXfrm>
    </dsp:sp>
    <dsp:sp modelId="{D9419E86-0CEE-4DC0-A618-1ACB9E75ABDA}">
      <dsp:nvSpPr>
        <dsp:cNvPr id="0" name=""/>
        <dsp:cNvSpPr/>
      </dsp:nvSpPr>
      <dsp:spPr>
        <a:xfrm>
          <a:off x="4490108" y="372620"/>
          <a:ext cx="1619181" cy="1619181"/>
        </a:xfrm>
        <a:prstGeom prst="ellipse">
          <a:avLst/>
        </a:prstGeom>
        <a:solidFill>
          <a:srgbClr val="00A6B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1" kern="1200" dirty="0" smtClean="0">
              <a:effectLst>
                <a:outerShdw blurRad="38100" dist="38100" dir="2700000" algn="tl">
                  <a:srgbClr val="000000">
                    <a:alpha val="43137"/>
                  </a:srgbClr>
                </a:outerShdw>
              </a:effectLst>
              <a:latin typeface="Arial Narrow" panose="020B0606020202030204" pitchFamily="34" charset="0"/>
            </a:rPr>
            <a:t>Especulación y expansión urbana explosiva</a:t>
          </a:r>
          <a:endParaRPr lang="es-CO" sz="1600" b="1" kern="1200" dirty="0">
            <a:effectLst>
              <a:outerShdw blurRad="38100" dist="38100" dir="2700000" algn="tl">
                <a:srgbClr val="000000">
                  <a:alpha val="43137"/>
                </a:srgbClr>
              </a:outerShdw>
            </a:effectLst>
            <a:latin typeface="Arial Narrow" panose="020B0606020202030204" pitchFamily="34" charset="0"/>
          </a:endParaRPr>
        </a:p>
      </dsp:txBody>
      <dsp:txXfrm>
        <a:off x="4727232" y="609744"/>
        <a:ext cx="1144933" cy="1144933"/>
      </dsp:txXfrm>
    </dsp:sp>
    <dsp:sp modelId="{57AD89A5-3B3D-4B2C-A1F4-BBF090C70C6E}">
      <dsp:nvSpPr>
        <dsp:cNvPr id="0" name=""/>
        <dsp:cNvSpPr/>
      </dsp:nvSpPr>
      <dsp:spPr>
        <a:xfrm>
          <a:off x="1945764" y="35981"/>
          <a:ext cx="5037453" cy="4029963"/>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3BAFE-27AF-4DF1-9047-A41469760AE9}" type="datetimeFigureOut">
              <a:rPr lang="es-CO" smtClean="0"/>
              <a:t>3/07/2017</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E4521-BA34-4623-8B2B-E52CAB2D7B55}" type="slidenum">
              <a:rPr lang="es-CO" smtClean="0"/>
              <a:t>‹Nº›</a:t>
            </a:fld>
            <a:endParaRPr lang="es-CO"/>
          </a:p>
        </p:txBody>
      </p:sp>
    </p:spTree>
    <p:extLst>
      <p:ext uri="{BB962C8B-B14F-4D97-AF65-F5344CB8AC3E}">
        <p14:creationId xmlns:p14="http://schemas.microsoft.com/office/powerpoint/2010/main" val="404732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Crecimiento acelerado de grandes centros urbanos a partir de la segunda mitad del Siglo XX, por dinámicas socioeconómicas diversas. Estos crecimientos no han respondido a procesos</a:t>
            </a:r>
            <a:r>
              <a:rPr lang="es-CO" baseline="0" dirty="0" smtClean="0"/>
              <a:t> de planeación apropiados, generando asentamientos dispersos y en zonas de alto riesgo, cinturones de miseria y dificultando el cubrimiento de servicios básicos como acueducto, alcantarillado, energía, transporte, entre otros. Los altos flujos poblacionales desbordan las capacidades de planeación.</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4</a:t>
            </a:fld>
            <a:endParaRPr lang="es-CO"/>
          </a:p>
        </p:txBody>
      </p:sp>
    </p:spTree>
    <p:extLst>
      <p:ext uri="{BB962C8B-B14F-4D97-AF65-F5344CB8AC3E}">
        <p14:creationId xmlns:p14="http://schemas.microsoft.com/office/powerpoint/2010/main" val="1424569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El crecimiento de los grandes centros urbanos se</a:t>
            </a:r>
            <a:r>
              <a:rPr lang="es-CO" baseline="0" dirty="0" smtClean="0"/>
              <a:t> ha dado hacia la periferia, generando ciudades dispersas. Las centralidades, que pueden ofrecer condiciones más apropiadas para el crecimiento, son desestimadas por diversas razones (paradigmas sociales, seguridad, estética, etc.). El valor del suelo genera especulación sobre el mismo, haciendo que se pueda construir más barato, pero la ciudad debe asumir los costos de llevar el tejido urbano hasta esos lugares.</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5</a:t>
            </a:fld>
            <a:endParaRPr lang="es-CO"/>
          </a:p>
        </p:txBody>
      </p:sp>
    </p:spTree>
    <p:extLst>
      <p:ext uri="{BB962C8B-B14F-4D97-AF65-F5344CB8AC3E}">
        <p14:creationId xmlns:p14="http://schemas.microsoft.com/office/powerpoint/2010/main" val="12985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Imagen</a:t>
            </a:r>
            <a:r>
              <a:rPr lang="es-CO" baseline="0" dirty="0" smtClean="0"/>
              <a:t> de Sao Paulo. 19 millones de habitantes. Alta densidad poblacional. Pocos espacios verdes. Crecimiento desbordado. Retos para garantizar la calidad de vida de los habitantes.</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6</a:t>
            </a:fld>
            <a:endParaRPr lang="es-CO"/>
          </a:p>
        </p:txBody>
      </p:sp>
    </p:spTree>
    <p:extLst>
      <p:ext uri="{BB962C8B-B14F-4D97-AF65-F5344CB8AC3E}">
        <p14:creationId xmlns:p14="http://schemas.microsoft.com/office/powerpoint/2010/main" val="211989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7</a:t>
            </a:fld>
            <a:endParaRPr lang="es-CO"/>
          </a:p>
        </p:txBody>
      </p:sp>
    </p:spTree>
    <p:extLst>
      <p:ext uri="{BB962C8B-B14F-4D97-AF65-F5344CB8AC3E}">
        <p14:creationId xmlns:p14="http://schemas.microsoft.com/office/powerpoint/2010/main" val="197722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Las ciudades se constituyen en el ‘ecosistema’ de los ciudadanos no rurales. La ciudad debería</a:t>
            </a:r>
            <a:r>
              <a:rPr lang="es-CO" baseline="0" dirty="0" smtClean="0"/>
              <a:t> ser un espacio para el encuentro, el disfrute y la colaboración de sus habitantes. Los factores previamente enunciados, dificultan que estas relaciones se den. Esa falta de interacción evita que se generen sentimientos de comunidad y consecuentemente genera exclusión y falta de equidad.</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8</a:t>
            </a:fld>
            <a:endParaRPr lang="es-CO"/>
          </a:p>
        </p:txBody>
      </p:sp>
    </p:spTree>
    <p:extLst>
      <p:ext uri="{BB962C8B-B14F-4D97-AF65-F5344CB8AC3E}">
        <p14:creationId xmlns:p14="http://schemas.microsoft.com/office/powerpoint/2010/main" val="112175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Sistema de transporte innovadores, acoplándose a las condiciones geográficas y socioeconómicas</a:t>
            </a:r>
            <a:r>
              <a:rPr lang="es-CO" baseline="0" dirty="0" smtClean="0"/>
              <a:t> de las ciudades. Medellín: cables, escaleras eléctricas. Curitiba: pionera en carriles exclusivos para buses.</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11</a:t>
            </a:fld>
            <a:endParaRPr lang="es-CO"/>
          </a:p>
        </p:txBody>
      </p:sp>
    </p:spTree>
    <p:extLst>
      <p:ext uri="{BB962C8B-B14F-4D97-AF65-F5344CB8AC3E}">
        <p14:creationId xmlns:p14="http://schemas.microsoft.com/office/powerpoint/2010/main" val="258536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smtClean="0"/>
              <a:t>Ciclovía</a:t>
            </a:r>
            <a:r>
              <a:rPr lang="es-CO" baseline="0" dirty="0" smtClean="0"/>
              <a:t> de Bogotá: pionera mundial… nace en 1974 (solamente el año pasado se puso en operación la </a:t>
            </a:r>
            <a:r>
              <a:rPr lang="es-CO" baseline="0" dirty="0" err="1" smtClean="0"/>
              <a:t>ciclovía</a:t>
            </a:r>
            <a:r>
              <a:rPr lang="es-CO" baseline="0" dirty="0" smtClean="0"/>
              <a:t> de París). Cubre toda la ciudad con más de 110 km.</a:t>
            </a:r>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12</a:t>
            </a:fld>
            <a:endParaRPr lang="es-CO"/>
          </a:p>
        </p:txBody>
      </p:sp>
    </p:spTree>
    <p:extLst>
      <p:ext uri="{BB962C8B-B14F-4D97-AF65-F5344CB8AC3E}">
        <p14:creationId xmlns:p14="http://schemas.microsoft.com/office/powerpoint/2010/main" val="182052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13</a:t>
            </a:fld>
            <a:endParaRPr lang="es-CO"/>
          </a:p>
        </p:txBody>
      </p:sp>
    </p:spTree>
    <p:extLst>
      <p:ext uri="{BB962C8B-B14F-4D97-AF65-F5344CB8AC3E}">
        <p14:creationId xmlns:p14="http://schemas.microsoft.com/office/powerpoint/2010/main" val="100855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7BE4521-BA34-4623-8B2B-E52CAB2D7B55}" type="slidenum">
              <a:rPr lang="es-CO" smtClean="0"/>
              <a:t>15</a:t>
            </a:fld>
            <a:endParaRPr lang="es-CO"/>
          </a:p>
        </p:txBody>
      </p:sp>
    </p:spTree>
    <p:extLst>
      <p:ext uri="{BB962C8B-B14F-4D97-AF65-F5344CB8AC3E}">
        <p14:creationId xmlns:p14="http://schemas.microsoft.com/office/powerpoint/2010/main" val="2980072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81948125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58384463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70740427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51436204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54428651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3360663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3851360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24446097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41237511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30893755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19259915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205418971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425068201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331569522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117855367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34652659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253341587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11782798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17483154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33232514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0815A112-E9A3-8E46-88C3-1EACF9324E29}" type="datetimeFigureOut">
              <a:rPr lang="es-ES" smtClean="0"/>
              <a:t>03/07/2017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9568D76-697E-1545-A9FE-FF72ECD2BC23}" type="slidenum">
              <a:rPr lang="es-ES" smtClean="0"/>
              <a:t>‹Nº›</a:t>
            </a:fld>
            <a:endParaRPr lang="es-ES"/>
          </a:p>
        </p:txBody>
      </p:sp>
    </p:spTree>
    <p:extLst>
      <p:ext uri="{BB962C8B-B14F-4D97-AF65-F5344CB8AC3E}">
        <p14:creationId xmlns:p14="http://schemas.microsoft.com/office/powerpoint/2010/main" val="331153259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867727" y="300471"/>
            <a:ext cx="7772400" cy="807893"/>
          </a:xfrm>
        </p:spPr>
        <p:txBody>
          <a:bodyPr/>
          <a:lstStyle/>
          <a:p>
            <a:r>
              <a:rPr lang="es-ES" smtClean="0"/>
              <a:t>Clic para editar título</a:t>
            </a:r>
            <a:endParaRPr lang="es-ES_tradnl"/>
          </a:p>
        </p:txBody>
      </p:sp>
      <p:sp>
        <p:nvSpPr>
          <p:cNvPr id="3" name="Marcador de contenido 2"/>
          <p:cNvSpPr>
            <a:spLocks noGrp="1"/>
          </p:cNvSpPr>
          <p:nvPr>
            <p:ph idx="1"/>
          </p:nvPr>
        </p:nvSpPr>
        <p:spPr>
          <a:xfrm>
            <a:off x="838200" y="1256145"/>
            <a:ext cx="10515600" cy="4920818"/>
          </a:xfrm>
        </p:spPr>
        <p:txBody>
          <a:bodyPr/>
          <a:lstStyle/>
          <a:p>
            <a:pPr lvl="0"/>
            <a:r>
              <a:rPr lang="es-ES"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_tradnl" dirty="0"/>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9920622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76837156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3524" y="268865"/>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951923" y="33610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0515326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200178634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703638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Encabezado de secció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3128789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objetos">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a:lstStyle/>
          <a:p>
            <a:fld id="{07F5178E-E24A-0141-A139-4AB51BD0EA93}" type="datetimeFigureOut">
              <a:rPr lang="es-ES_tradnl" smtClean="0"/>
              <a:t>03/07/2017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14660316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5178E-E24A-0141-A139-4AB51BD0EA93}" type="datetimeFigureOut">
              <a:rPr lang="es-ES_tradnl" smtClean="0"/>
              <a:t>03/07/2017</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A6125-16AC-404C-985F-8F529475BB5A}" type="slidenum">
              <a:rPr lang="es-ES_tradnl" smtClean="0"/>
              <a:t>‹Nº›</a:t>
            </a:fld>
            <a:endParaRPr lang="es-ES_tradnl"/>
          </a:p>
        </p:txBody>
      </p:sp>
    </p:spTree>
    <p:extLst>
      <p:ext uri="{BB962C8B-B14F-4D97-AF65-F5344CB8AC3E}">
        <p14:creationId xmlns:p14="http://schemas.microsoft.com/office/powerpoint/2010/main" val="211545829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50" r:id="rId3"/>
    <p:sldLayoutId id="2147483649" r:id="rId4"/>
    <p:sldLayoutId id="2147483651" r:id="rId5"/>
    <p:sldLayoutId id="2147483656" r:id="rId6"/>
    <p:sldLayoutId id="2147483660" r:id="rId7"/>
    <p:sldLayoutId id="2147483661" r:id="rId8"/>
    <p:sldLayoutId id="2147483652" r:id="rId9"/>
    <p:sldLayoutId id="2147483662" r:id="rId10"/>
    <p:sldLayoutId id="2147483676" r:id="rId11"/>
    <p:sldLayoutId id="2147483653" r:id="rId12"/>
    <p:sldLayoutId id="2147483657" r:id="rId13"/>
    <p:sldLayoutId id="2147483658" r:id="rId14"/>
    <p:sldLayoutId id="2147483659"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hemeOverride" Target="../theme/themeOverride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hemeOverride" Target="../theme/themeOverride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hemeOverride" Target="../theme/themeOverride7.xml"/><Relationship Id="rId5" Type="http://schemas.openxmlformats.org/officeDocument/2006/relationships/image" Target="../media/image28.jpe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hemeOverride" Target="../theme/themeOverride8.xml"/><Relationship Id="rId5" Type="http://schemas.openxmlformats.org/officeDocument/2006/relationships/image" Target="../media/image30.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hemeOverride" Target="../theme/themeOverride9.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hemeOverride" Target="../theme/themeOverride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hemeOverride" Target="../theme/themeOverride1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hemeOverride" Target="../theme/themeOverride1.xml"/><Relationship Id="rId5" Type="http://schemas.openxmlformats.org/officeDocument/2006/relationships/image" Target="../media/image18.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8.xml"/><Relationship Id="rId1" Type="http://schemas.openxmlformats.org/officeDocument/2006/relationships/themeOverride" Target="../theme/themeOverride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jp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133474" y="4039441"/>
            <a:ext cx="10125075" cy="2387600"/>
          </a:xfrm>
        </p:spPr>
        <p:txBody>
          <a:bodyPr>
            <a:normAutofit fontScale="90000"/>
          </a:bodyPr>
          <a:lstStyle/>
          <a:p>
            <a:r>
              <a:rPr lang="es-ES_tradnl" sz="7300" b="1" dirty="0" smtClean="0">
                <a:solidFill>
                  <a:schemeClr val="bg1"/>
                </a:solidFill>
                <a:effectLst>
                  <a:outerShdw blurRad="38100" dist="38100" dir="2700000" algn="tl">
                    <a:srgbClr val="000000">
                      <a:alpha val="43137"/>
                    </a:srgbClr>
                  </a:outerShdw>
                </a:effectLst>
                <a:latin typeface="Arial Narrow" panose="020B0606020202030204" pitchFamily="34" charset="0"/>
              </a:rPr>
              <a:t>LA CIUDAD SOSTENIBLE, RETOS CONTEMPORÁNEOS</a:t>
            </a:r>
            <a:r>
              <a:rPr lang="es-ES_tradnl" sz="7300" b="1" dirty="0">
                <a:solidFill>
                  <a:schemeClr val="bg1"/>
                </a:solidFill>
                <a:effectLst>
                  <a:outerShdw blurRad="38100" dist="38100" dir="2700000" algn="tl">
                    <a:srgbClr val="000000">
                      <a:alpha val="43137"/>
                    </a:srgbClr>
                  </a:outerShdw>
                </a:effectLst>
                <a:latin typeface="Arial Narrow" panose="020B0606020202030204" pitchFamily="34" charset="0"/>
              </a:rPr>
              <a:t/>
            </a:r>
            <a:br>
              <a:rPr lang="es-ES_tradnl" sz="7300" b="1" dirty="0">
                <a:solidFill>
                  <a:schemeClr val="bg1"/>
                </a:solidFill>
                <a:effectLst>
                  <a:outerShdw blurRad="38100" dist="38100" dir="2700000" algn="tl">
                    <a:srgbClr val="000000">
                      <a:alpha val="43137"/>
                    </a:srgbClr>
                  </a:outerShdw>
                </a:effectLst>
                <a:latin typeface="Arial Narrow" panose="020B0606020202030204" pitchFamily="34" charset="0"/>
              </a:rPr>
            </a:br>
            <a:r>
              <a:rPr lang="es-ES_tradnl" sz="4000" dirty="0" smtClean="0">
                <a:solidFill>
                  <a:schemeClr val="bg1"/>
                </a:solidFill>
                <a:effectLst>
                  <a:outerShdw blurRad="38100" dist="38100" dir="2700000" algn="tl">
                    <a:srgbClr val="000000">
                      <a:alpha val="43137"/>
                    </a:srgbClr>
                  </a:outerShdw>
                </a:effectLst>
                <a:latin typeface="Arial Narrow" panose="020B0606020202030204" pitchFamily="34" charset="0"/>
              </a:rPr>
              <a:t>Carlos Felipe Londoño</a:t>
            </a:r>
            <a:br>
              <a:rPr lang="es-ES_tradnl" sz="4000" dirty="0" smtClean="0">
                <a:solidFill>
                  <a:schemeClr val="bg1"/>
                </a:solidFill>
                <a:effectLst>
                  <a:outerShdw blurRad="38100" dist="38100" dir="2700000" algn="tl">
                    <a:srgbClr val="000000">
                      <a:alpha val="43137"/>
                    </a:srgbClr>
                  </a:outerShdw>
                </a:effectLst>
                <a:latin typeface="Arial Narrow" panose="020B0606020202030204" pitchFamily="34" charset="0"/>
              </a:rPr>
            </a:br>
            <a:r>
              <a:rPr lang="es-ES_tradnl" sz="4000" dirty="0" smtClean="0">
                <a:solidFill>
                  <a:schemeClr val="bg1"/>
                </a:solidFill>
                <a:effectLst>
                  <a:outerShdw blurRad="38100" dist="38100" dir="2700000" algn="tl">
                    <a:srgbClr val="000000">
                      <a:alpha val="43137"/>
                    </a:srgbClr>
                  </a:outerShdw>
                </a:effectLst>
                <a:latin typeface="Arial Narrow" panose="020B0606020202030204" pitchFamily="34" charset="0"/>
              </a:rPr>
              <a:t>Rector</a:t>
            </a:r>
            <a:endParaRPr lang="es-ES_tradnl" sz="31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4409099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5171983"/>
            <a:ext cx="12192000" cy="973502"/>
          </a:xfrm>
          <a:prstGeom prst="rect">
            <a:avLst/>
          </a:prstGeom>
          <a:gradFill flip="none" rotWithShape="1">
            <a:gsLst>
              <a:gs pos="0">
                <a:srgbClr val="197439">
                  <a:alpha val="0"/>
                </a:srgbClr>
              </a:gs>
              <a:gs pos="17000">
                <a:srgbClr val="005D5C">
                  <a:alpha val="30000"/>
                </a:srgbClr>
              </a:gs>
              <a:gs pos="82000">
                <a:srgbClr val="005D5C"/>
              </a:gs>
              <a:gs pos="100000">
                <a:srgbClr val="0021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r">
              <a:spcBef>
                <a:spcPct val="0"/>
              </a:spcBef>
            </a:pPr>
            <a:r>
              <a:rPr lang="es-CO" sz="3600" b="1" dirty="0" smtClean="0">
                <a:solidFill>
                  <a:schemeClr val="bg1">
                    <a:lumMod val="95000"/>
                  </a:schemeClr>
                </a:solidFill>
                <a:latin typeface="Arial Narrow" panose="020B0606020202030204" pitchFamily="34" charset="0"/>
                <a:cs typeface="Gisha" panose="020B0502040204020203" pitchFamily="34" charset="-79"/>
              </a:rPr>
              <a:t>2. Aprendizajes de las ciudades latinoamericanas para el mundo</a:t>
            </a:r>
            <a:endParaRPr lang="es-CO" sz="3600" b="1" dirty="0">
              <a:solidFill>
                <a:schemeClr val="bg1">
                  <a:lumMod val="95000"/>
                </a:schemeClr>
              </a:solidFill>
              <a:latin typeface="Arial Narrow" panose="020B0606020202030204" pitchFamily="34" charset="0"/>
              <a:cs typeface="Gisha" panose="020B0502040204020203" pitchFamily="34" charset="-79"/>
            </a:endParaRPr>
          </a:p>
        </p:txBody>
      </p:sp>
      <p:sp>
        <p:nvSpPr>
          <p:cNvPr id="8" name="CuadroTexto 7"/>
          <p:cNvSpPr txBox="1"/>
          <p:nvPr/>
        </p:nvSpPr>
        <p:spPr>
          <a:xfrm>
            <a:off x="412375" y="257175"/>
            <a:ext cx="4759699" cy="954107"/>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LA CIUDAD </a:t>
            </a: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SOSTENIBLE,</a:t>
            </a:r>
          </a:p>
          <a:p>
            <a:pPr algn="ct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RETOS </a:t>
            </a: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CONTEMPORÁNEOS</a:t>
            </a:r>
          </a:p>
        </p:txBody>
      </p:sp>
    </p:spTree>
    <p:extLst>
      <p:ext uri="{BB962C8B-B14F-4D97-AF65-F5344CB8AC3E}">
        <p14:creationId xmlns:p14="http://schemas.microsoft.com/office/powerpoint/2010/main" val="3664391620"/>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148" name="Picture 4" descr="http://81.47.175.201/livingrail/images/stories/brtcuritiba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5794" y="1469984"/>
            <a:ext cx="3994946" cy="299621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165842" y="4697207"/>
            <a:ext cx="1806905" cy="369332"/>
          </a:xfrm>
          <a:prstGeom prst="rect">
            <a:avLst/>
          </a:prstGeom>
          <a:noFill/>
        </p:spPr>
        <p:txBody>
          <a:bodyPr wrap="none" rtlCol="0">
            <a:spAutoFit/>
          </a:bodyPr>
          <a:lstStyle/>
          <a:p>
            <a:r>
              <a:rPr lang="es-CO" dirty="0" smtClean="0">
                <a:solidFill>
                  <a:schemeClr val="tx1">
                    <a:lumMod val="75000"/>
                    <a:lumOff val="25000"/>
                  </a:schemeClr>
                </a:solidFill>
                <a:latin typeface="Arial Narrow" panose="020B0606020202030204" pitchFamily="34" charset="0"/>
              </a:rPr>
              <a:t>Medellín, Colombia</a:t>
            </a:r>
            <a:endParaRPr lang="es-CO" dirty="0">
              <a:solidFill>
                <a:schemeClr val="tx1">
                  <a:lumMod val="75000"/>
                  <a:lumOff val="25000"/>
                </a:schemeClr>
              </a:solidFill>
              <a:latin typeface="Arial Narrow" panose="020B0606020202030204" pitchFamily="34" charset="0"/>
            </a:endParaRPr>
          </a:p>
        </p:txBody>
      </p:sp>
      <p:sp>
        <p:nvSpPr>
          <p:cNvPr id="9" name="CuadroTexto 8"/>
          <p:cNvSpPr txBox="1"/>
          <p:nvPr/>
        </p:nvSpPr>
        <p:spPr>
          <a:xfrm>
            <a:off x="9098931" y="4716979"/>
            <a:ext cx="1468672" cy="369332"/>
          </a:xfrm>
          <a:prstGeom prst="rect">
            <a:avLst/>
          </a:prstGeom>
          <a:noFill/>
        </p:spPr>
        <p:txBody>
          <a:bodyPr wrap="none" rtlCol="0">
            <a:spAutoFit/>
          </a:bodyPr>
          <a:lstStyle>
            <a:defPPr>
              <a:defRPr lang="es-ES_tradnl"/>
            </a:defPPr>
            <a:lvl1pPr>
              <a:defRPr>
                <a:solidFill>
                  <a:schemeClr val="tx1">
                    <a:lumMod val="75000"/>
                    <a:lumOff val="25000"/>
                  </a:schemeClr>
                </a:solidFill>
                <a:latin typeface="Arial Narrow" panose="020B0606020202030204" pitchFamily="34" charset="0"/>
              </a:defRPr>
            </a:lvl1pPr>
          </a:lstStyle>
          <a:p>
            <a:r>
              <a:rPr lang="es-CO" dirty="0"/>
              <a:t>Curitiba, </a:t>
            </a:r>
            <a:r>
              <a:rPr lang="es-CO" dirty="0" smtClean="0"/>
              <a:t>Brasil</a:t>
            </a:r>
            <a:endParaRPr lang="es-CO" dirty="0"/>
          </a:p>
        </p:txBody>
      </p:sp>
      <p:pic>
        <p:nvPicPr>
          <p:cNvPr id="2050"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127" y="1469984"/>
            <a:ext cx="2606908" cy="39122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metroc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506" y="1469984"/>
            <a:ext cx="4600862" cy="30684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67704" y="4512541"/>
            <a:ext cx="4705043" cy="230832"/>
          </a:xfrm>
          <a:prstGeom prst="rect">
            <a:avLst/>
          </a:prstGeom>
        </p:spPr>
        <p:txBody>
          <a:bodyPr wrap="square">
            <a:spAutoFit/>
          </a:bodyPr>
          <a:lstStyle/>
          <a:p>
            <a:r>
              <a:rPr lang="es-CO" sz="900" dirty="0" smtClean="0">
                <a:solidFill>
                  <a:schemeClr val="bg1">
                    <a:lumMod val="50000"/>
                  </a:schemeClr>
                </a:solidFill>
              </a:rPr>
              <a:t>Fuente: https</a:t>
            </a:r>
            <a:r>
              <a:rPr lang="es-CO" sz="900" dirty="0">
                <a:solidFill>
                  <a:schemeClr val="bg1">
                    <a:lumMod val="50000"/>
                  </a:schemeClr>
                </a:solidFill>
              </a:rPr>
              <a:t>://mx.depositphotos.com/43917237/stock-photo-medellin-metro-cable-cars.html</a:t>
            </a:r>
          </a:p>
        </p:txBody>
      </p:sp>
      <p:sp>
        <p:nvSpPr>
          <p:cNvPr id="3" name="Rectángulo 2"/>
          <p:cNvSpPr/>
          <p:nvPr/>
        </p:nvSpPr>
        <p:spPr>
          <a:xfrm>
            <a:off x="4972747" y="5388808"/>
            <a:ext cx="2606908" cy="507831"/>
          </a:xfrm>
          <a:prstGeom prst="rect">
            <a:avLst/>
          </a:prstGeom>
        </p:spPr>
        <p:txBody>
          <a:bodyPr wrap="square">
            <a:spAutoFit/>
          </a:bodyPr>
          <a:lstStyle/>
          <a:p>
            <a:r>
              <a:rPr lang="es-CO" sz="900" dirty="0" smtClean="0">
                <a:solidFill>
                  <a:schemeClr val="bg1">
                    <a:lumMod val="50000"/>
                  </a:schemeClr>
                </a:solidFill>
              </a:rPr>
              <a:t>Fuente: http</a:t>
            </a:r>
            <a:r>
              <a:rPr lang="es-CO" sz="900" dirty="0">
                <a:solidFill>
                  <a:schemeClr val="bg1">
                    <a:lumMod val="50000"/>
                  </a:schemeClr>
                </a:solidFill>
              </a:rPr>
              <a:t>://medellinconventionbureau.com/galerias/escaleras-electricas-en-la-comuna-13/</a:t>
            </a:r>
          </a:p>
        </p:txBody>
      </p:sp>
      <p:sp>
        <p:nvSpPr>
          <p:cNvPr id="6" name="Rectángulo 5"/>
          <p:cNvSpPr/>
          <p:nvPr/>
        </p:nvSpPr>
        <p:spPr>
          <a:xfrm>
            <a:off x="7750415" y="4512541"/>
            <a:ext cx="3994946" cy="369332"/>
          </a:xfrm>
          <a:prstGeom prst="rect">
            <a:avLst/>
          </a:prstGeom>
        </p:spPr>
        <p:txBody>
          <a:bodyPr wrap="square">
            <a:spAutoFit/>
          </a:bodyPr>
          <a:lstStyle/>
          <a:p>
            <a:r>
              <a:rPr lang="es-CO" sz="900" dirty="0" smtClean="0">
                <a:solidFill>
                  <a:schemeClr val="bg1">
                    <a:lumMod val="50000"/>
                  </a:schemeClr>
                </a:solidFill>
              </a:rPr>
              <a:t>Fuente: http</a:t>
            </a:r>
            <a:r>
              <a:rPr lang="es-CO" sz="900" dirty="0">
                <a:solidFill>
                  <a:schemeClr val="bg1">
                    <a:lumMod val="50000"/>
                  </a:schemeClr>
                </a:solidFill>
              </a:rPr>
              <a:t>://uitplad.blogspot.com.co/2011/08/el-sistema-de-transporte-de-curitiba-en.html</a:t>
            </a:r>
          </a:p>
        </p:txBody>
      </p:sp>
      <p:sp>
        <p:nvSpPr>
          <p:cNvPr id="11" name="Rectángulo 10"/>
          <p:cNvSpPr/>
          <p:nvPr/>
        </p:nvSpPr>
        <p:spPr>
          <a:xfrm>
            <a:off x="265581" y="-91791"/>
            <a:ext cx="12192000" cy="97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2. APRENDIZAJES DE LAS CIUDADES LATINOAMERICANAS PARA EL MUNDO</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Innovación </a:t>
            </a:r>
            <a:r>
              <a:rPr lang="es-CO" b="1" dirty="0">
                <a:solidFill>
                  <a:srgbClr val="00A6B9"/>
                </a:solidFill>
                <a:latin typeface="Arial Narrow" panose="020B0606020202030204" pitchFamily="34" charset="0"/>
                <a:cs typeface="Gisha" panose="020B0502040204020203" pitchFamily="34" charset="-79"/>
              </a:rPr>
              <a:t>en transporte</a:t>
            </a:r>
            <a:r>
              <a:rPr lang="es-CO" b="1" dirty="0" smtClean="0">
                <a:solidFill>
                  <a:srgbClr val="004E5A"/>
                </a:solidFill>
                <a:latin typeface="Arial Narrow" panose="020B0606020202030204" pitchFamily="34" charset="0"/>
                <a:cs typeface="Gisha" panose="020B0502040204020203" pitchFamily="34" charset="-79"/>
              </a:rPr>
              <a:t> </a:t>
            </a:r>
            <a:endParaRPr lang="es-CO" b="1" dirty="0">
              <a:solidFill>
                <a:srgbClr val="004E5A"/>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3043859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1029175" y="5339562"/>
            <a:ext cx="3619902" cy="369332"/>
          </a:xfrm>
          <a:prstGeom prst="rect">
            <a:avLst/>
          </a:prstGeom>
          <a:noFill/>
        </p:spPr>
        <p:txBody>
          <a:bodyPr wrap="none" rtlCol="0">
            <a:spAutoFit/>
          </a:bodyPr>
          <a:lstStyle/>
          <a:p>
            <a:r>
              <a:rPr lang="es-CO" dirty="0" err="1" smtClean="0">
                <a:solidFill>
                  <a:schemeClr val="tx1">
                    <a:lumMod val="75000"/>
                    <a:lumOff val="25000"/>
                  </a:schemeClr>
                </a:solidFill>
                <a:latin typeface="Arial Narrow" panose="020B0606020202030204" pitchFamily="34" charset="0"/>
              </a:rPr>
              <a:t>Ciclovía</a:t>
            </a:r>
            <a:r>
              <a:rPr lang="es-CO" dirty="0" smtClean="0">
                <a:solidFill>
                  <a:schemeClr val="tx1">
                    <a:lumMod val="75000"/>
                    <a:lumOff val="25000"/>
                  </a:schemeClr>
                </a:solidFill>
                <a:latin typeface="Arial Narrow" panose="020B0606020202030204" pitchFamily="34" charset="0"/>
              </a:rPr>
              <a:t> Dominical en Bogotá, Colombia</a:t>
            </a:r>
            <a:endParaRPr lang="es-CO" dirty="0">
              <a:solidFill>
                <a:schemeClr val="tx1">
                  <a:lumMod val="75000"/>
                  <a:lumOff val="25000"/>
                </a:schemeClr>
              </a:solidFill>
              <a:latin typeface="Arial Narrow" panose="020B0606020202030204" pitchFamily="34" charset="0"/>
            </a:endParaRPr>
          </a:p>
        </p:txBody>
      </p:sp>
      <p:pic>
        <p:nvPicPr>
          <p:cNvPr id="7172" name="Picture 4" descr="Foto de la Dirección General de Regeneración Urbana/ Ministerio de Ambiente y Espacio Público/GC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249" y="1026322"/>
            <a:ext cx="5819372" cy="388235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6888878" y="5362642"/>
            <a:ext cx="4586577" cy="369332"/>
          </a:xfrm>
          <a:prstGeom prst="rect">
            <a:avLst/>
          </a:prstGeom>
          <a:noFill/>
        </p:spPr>
        <p:txBody>
          <a:bodyPr wrap="none" rtlCol="0">
            <a:spAutoFit/>
          </a:bodyPr>
          <a:lstStyle>
            <a:defPPr>
              <a:defRPr lang="es-ES_tradnl"/>
            </a:defPPr>
            <a:lvl1pPr>
              <a:defRPr>
                <a:solidFill>
                  <a:schemeClr val="tx1">
                    <a:lumMod val="75000"/>
                    <a:lumOff val="25000"/>
                  </a:schemeClr>
                </a:solidFill>
                <a:latin typeface="Arial Narrow" panose="020B0606020202030204" pitchFamily="34" charset="0"/>
              </a:defRPr>
            </a:lvl1pPr>
          </a:lstStyle>
          <a:p>
            <a:r>
              <a:rPr lang="es-CO" dirty="0"/>
              <a:t>Peatonalización de vías en Buenos Aires, </a:t>
            </a:r>
            <a:r>
              <a:rPr lang="es-CO" dirty="0" smtClean="0"/>
              <a:t>Argentina</a:t>
            </a:r>
            <a:endParaRPr lang="es-CO" dirty="0"/>
          </a:p>
        </p:txBody>
      </p:sp>
      <p:sp>
        <p:nvSpPr>
          <p:cNvPr id="2" name="CuadroTexto 1"/>
          <p:cNvSpPr txBox="1"/>
          <p:nvPr/>
        </p:nvSpPr>
        <p:spPr>
          <a:xfrm>
            <a:off x="10465371" y="4908675"/>
            <a:ext cx="1457250" cy="230832"/>
          </a:xfrm>
          <a:prstGeom prst="rect">
            <a:avLst/>
          </a:prstGeom>
        </p:spPr>
        <p:txBody>
          <a:bodyPr wrap="square">
            <a:spAutoFit/>
          </a:bodyPr>
          <a:lstStyle>
            <a:defPPr>
              <a:defRPr lang="es-ES_tradnl"/>
            </a:defPPr>
            <a:lvl1pPr>
              <a:defRPr sz="900">
                <a:solidFill>
                  <a:schemeClr val="bg1">
                    <a:lumMod val="50000"/>
                  </a:schemeClr>
                </a:solidFill>
              </a:defRPr>
            </a:lvl1pPr>
          </a:lstStyle>
          <a:p>
            <a:r>
              <a:rPr lang="es-CO" dirty="0" smtClean="0"/>
              <a:t>Fuente: buenoaires.gob.ar</a:t>
            </a:r>
            <a:endParaRPr lang="es-CO" dirty="0"/>
          </a:p>
        </p:txBody>
      </p:sp>
      <p:pic>
        <p:nvPicPr>
          <p:cNvPr id="7174" name="Picture 6" descr="http://www.rcnradio.com/wp-content/uploads/2015/08/cicloviaaf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398" y="1026322"/>
            <a:ext cx="5839959" cy="389330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196398" y="4908675"/>
            <a:ext cx="1272495" cy="230832"/>
          </a:xfrm>
          <a:prstGeom prst="rect">
            <a:avLst/>
          </a:prstGeom>
        </p:spPr>
        <p:txBody>
          <a:bodyPr wrap="square">
            <a:spAutoFit/>
          </a:bodyPr>
          <a:lstStyle>
            <a:defPPr>
              <a:defRPr lang="es-ES_tradnl"/>
            </a:defPPr>
            <a:lvl1pPr>
              <a:defRPr sz="900">
                <a:solidFill>
                  <a:schemeClr val="bg1">
                    <a:lumMod val="50000"/>
                  </a:schemeClr>
                </a:solidFill>
              </a:defRPr>
            </a:lvl1pPr>
          </a:lstStyle>
          <a:p>
            <a:r>
              <a:rPr lang="es-CO" dirty="0" smtClean="0"/>
              <a:t>Fuente: </a:t>
            </a:r>
            <a:r>
              <a:rPr lang="es-CO" dirty="0" err="1" smtClean="0"/>
              <a:t>Rcnradio.con</a:t>
            </a:r>
            <a:endParaRPr lang="es-CO" dirty="0"/>
          </a:p>
        </p:txBody>
      </p:sp>
      <p:sp>
        <p:nvSpPr>
          <p:cNvPr id="9" name="Rectángulo 8"/>
          <p:cNvSpPr/>
          <p:nvPr/>
        </p:nvSpPr>
        <p:spPr>
          <a:xfrm>
            <a:off x="265581" y="-91791"/>
            <a:ext cx="12192000" cy="97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2. APRENDIZAJES DE LAS CIUDADES LATINOAMERICANAS PARA EL MUNDO</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Ciudades para la gente</a:t>
            </a:r>
            <a:endParaRPr lang="es-CO" b="1" dirty="0">
              <a:solidFill>
                <a:srgbClr val="004E5A"/>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276430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74" name="Imagen 2" descr="Image may contain: sky, cloud and out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6096" y="621670"/>
            <a:ext cx="7525984" cy="558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826096" y="6204365"/>
            <a:ext cx="2922595" cy="230832"/>
          </a:xfrm>
          <a:prstGeom prst="rect">
            <a:avLst/>
          </a:prstGeom>
        </p:spPr>
        <p:txBody>
          <a:bodyPr wrap="square">
            <a:spAutoFit/>
          </a:bodyPr>
          <a:lstStyle/>
          <a:p>
            <a:r>
              <a:rPr lang="es-CO" sz="900" dirty="0">
                <a:solidFill>
                  <a:schemeClr val="bg1">
                    <a:lumMod val="50000"/>
                  </a:schemeClr>
                </a:solidFill>
              </a:rPr>
              <a:t>Fuente imagen: https://twitter.com/mapocho42k?lang=es</a:t>
            </a:r>
          </a:p>
        </p:txBody>
      </p:sp>
      <p:sp>
        <p:nvSpPr>
          <p:cNvPr id="5" name="Rectángulo 4"/>
          <p:cNvSpPr/>
          <p:nvPr/>
        </p:nvSpPr>
        <p:spPr>
          <a:xfrm>
            <a:off x="265581" y="-91791"/>
            <a:ext cx="12192000" cy="97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2. APRENDIZAJES DE LAS CIUDADES LATINOAMERICANAS PARA EL MUNDO</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Megaproyectos urbanos</a:t>
            </a:r>
            <a:endParaRPr lang="es-CO" b="1" dirty="0">
              <a:solidFill>
                <a:srgbClr val="004E5A"/>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1800780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4891763"/>
            <a:ext cx="12192000" cy="973502"/>
          </a:xfrm>
          <a:prstGeom prst="rect">
            <a:avLst/>
          </a:prstGeom>
          <a:gradFill flip="none" rotWithShape="1">
            <a:gsLst>
              <a:gs pos="0">
                <a:srgbClr val="197439">
                  <a:alpha val="0"/>
                </a:srgbClr>
              </a:gs>
              <a:gs pos="17000">
                <a:srgbClr val="005D5C">
                  <a:alpha val="30000"/>
                </a:srgbClr>
              </a:gs>
              <a:gs pos="82000">
                <a:srgbClr val="005D5C"/>
              </a:gs>
              <a:gs pos="100000">
                <a:srgbClr val="0021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r">
              <a:spcBef>
                <a:spcPct val="0"/>
              </a:spcBef>
            </a:pPr>
            <a:r>
              <a:rPr lang="es-CO" sz="3600" b="1" dirty="0" smtClean="0">
                <a:solidFill>
                  <a:schemeClr val="bg1">
                    <a:lumMod val="95000"/>
                  </a:schemeClr>
                </a:solidFill>
                <a:latin typeface="Arial Narrow" panose="020B0606020202030204" pitchFamily="34" charset="0"/>
                <a:cs typeface="Gisha" panose="020B0502040204020203" pitchFamily="34" charset="-79"/>
              </a:rPr>
              <a:t>3. Retos de las ciudades latinoamericanas hacia la sostenibilidad</a:t>
            </a:r>
            <a:endParaRPr lang="es-CO" sz="3600" b="1" dirty="0">
              <a:solidFill>
                <a:schemeClr val="bg1">
                  <a:lumMod val="95000"/>
                </a:schemeClr>
              </a:solidFill>
              <a:latin typeface="Arial Narrow" panose="020B0606020202030204" pitchFamily="34" charset="0"/>
              <a:cs typeface="Gisha" panose="020B0502040204020203" pitchFamily="34" charset="-79"/>
            </a:endParaRPr>
          </a:p>
        </p:txBody>
      </p:sp>
      <p:sp>
        <p:nvSpPr>
          <p:cNvPr id="7" name="CuadroTexto 6"/>
          <p:cNvSpPr txBox="1"/>
          <p:nvPr/>
        </p:nvSpPr>
        <p:spPr>
          <a:xfrm>
            <a:off x="412375" y="257175"/>
            <a:ext cx="4759699" cy="954107"/>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LA CIUDAD </a:t>
            </a: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SOSTENIBLE,</a:t>
            </a:r>
          </a:p>
          <a:p>
            <a:pPr algn="ct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RETOS </a:t>
            </a: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CONTEMPORÁNEOS</a:t>
            </a:r>
          </a:p>
        </p:txBody>
      </p:sp>
    </p:spTree>
    <p:extLst>
      <p:ext uri="{BB962C8B-B14F-4D97-AF65-F5344CB8AC3E}">
        <p14:creationId xmlns:p14="http://schemas.microsoft.com/office/powerpoint/2010/main" val="621450648"/>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486697" y="2321052"/>
            <a:ext cx="11552903" cy="3477875"/>
          </a:xfrm>
          <a:prstGeom prst="rect">
            <a:avLst/>
          </a:prstGeom>
          <a:noFill/>
        </p:spPr>
        <p:txBody>
          <a:bodyPr wrap="square" rtlCol="0">
            <a:spAutoFit/>
          </a:bodyPr>
          <a:lstStyle>
            <a:defPPr>
              <a:defRPr lang="es-ES_tradnl"/>
            </a:defPPr>
            <a:lvl1pPr algn="r">
              <a:defRPr sz="2800" b="1">
                <a:solidFill>
                  <a:srgbClr val="04B3CE"/>
                </a:solidFill>
                <a:latin typeface="Gisha" panose="020B0502040204020203" pitchFamily="34" charset="-79"/>
                <a:cs typeface="Gisha" panose="020B0502040204020203" pitchFamily="34" charset="-79"/>
              </a:defRPr>
            </a:lvl1pPr>
          </a:lstStyle>
          <a:p>
            <a:pPr marL="342900" indent="-342900" algn="just">
              <a:buClr>
                <a:schemeClr val="accent6"/>
              </a:buClr>
              <a:buFont typeface="Arial" panose="020B0604020202020204" pitchFamily="34" charset="0"/>
              <a:buChar char="•"/>
            </a:pPr>
            <a:r>
              <a:rPr lang="es-CO" sz="2000" dirty="0" smtClean="0">
                <a:solidFill>
                  <a:srgbClr val="00A6B9"/>
                </a:solidFill>
                <a:latin typeface="Arial Narrow" panose="020B0606020202030204" pitchFamily="34" charset="0"/>
              </a:rPr>
              <a:t>Ciudades </a:t>
            </a:r>
            <a:r>
              <a:rPr lang="es-CO" sz="2000" dirty="0">
                <a:solidFill>
                  <a:srgbClr val="00A6B9"/>
                </a:solidFill>
                <a:latin typeface="Arial Narrow" panose="020B0606020202030204" pitchFamily="34" charset="0"/>
              </a:rPr>
              <a:t>inteligentes: </a:t>
            </a:r>
            <a:r>
              <a:rPr lang="es-CO" sz="2000" b="0" dirty="0">
                <a:solidFill>
                  <a:schemeClr val="tx1"/>
                </a:solidFill>
                <a:latin typeface="Arial Narrow" panose="020B0606020202030204" pitchFamily="34" charset="0"/>
              </a:rPr>
              <a:t>uso intensivo de TIC en educación, salud, transporte, seguridad, gobierno, etc., para mejorar calidad de </a:t>
            </a:r>
            <a:r>
              <a:rPr lang="es-CO" sz="2000" b="0" dirty="0" smtClean="0">
                <a:solidFill>
                  <a:schemeClr val="tx1"/>
                </a:solidFill>
                <a:latin typeface="Arial Narrow" panose="020B0606020202030204" pitchFamily="34" charset="0"/>
              </a:rPr>
              <a:t>vida de </a:t>
            </a:r>
            <a:r>
              <a:rPr lang="es-CO" sz="2000" b="0" dirty="0">
                <a:solidFill>
                  <a:schemeClr val="tx1"/>
                </a:solidFill>
                <a:latin typeface="Arial Narrow" panose="020B0606020202030204" pitchFamily="34" charset="0"/>
              </a:rPr>
              <a:t>los habitantes y hacer uso eficiente de los </a:t>
            </a:r>
            <a:r>
              <a:rPr lang="es-CO" sz="2000" b="0" dirty="0" smtClean="0">
                <a:solidFill>
                  <a:schemeClr val="tx1"/>
                </a:solidFill>
                <a:latin typeface="Arial Narrow" panose="020B0606020202030204" pitchFamily="34" charset="0"/>
              </a:rPr>
              <a:t>recursos.</a:t>
            </a:r>
          </a:p>
          <a:p>
            <a:pPr marL="342900" indent="-342900" algn="just">
              <a:buClr>
                <a:schemeClr val="accent6"/>
              </a:buClr>
              <a:buFont typeface="Arial" panose="020B0604020202020204" pitchFamily="34" charset="0"/>
              <a:buChar char="•"/>
            </a:pPr>
            <a:r>
              <a:rPr lang="es-CO" sz="2000" dirty="0" smtClean="0">
                <a:solidFill>
                  <a:srgbClr val="00A6B9"/>
                </a:solidFill>
                <a:latin typeface="Arial Narrow" panose="020B0606020202030204" pitchFamily="34" charset="0"/>
              </a:rPr>
              <a:t>Movilidad sostenible:</a:t>
            </a:r>
            <a:r>
              <a:rPr lang="es-CO" sz="2000" b="0" dirty="0" smtClean="0">
                <a:solidFill>
                  <a:schemeClr val="tx1"/>
                </a:solidFill>
                <a:latin typeface="Arial Narrow" panose="020B0606020202030204" pitchFamily="34" charset="0"/>
              </a:rPr>
              <a:t> integración de modos, desarrollo de infraestructuras para diversos modos, cultura ciudadana.</a:t>
            </a:r>
          </a:p>
          <a:p>
            <a:pPr marL="342900" indent="-342900" algn="just">
              <a:buClr>
                <a:schemeClr val="accent6"/>
              </a:buClr>
              <a:buFont typeface="Arial" panose="020B0604020202020204" pitchFamily="34" charset="0"/>
              <a:buChar char="•"/>
            </a:pPr>
            <a:r>
              <a:rPr lang="es-CO" sz="2000" i="1" dirty="0">
                <a:solidFill>
                  <a:srgbClr val="00A6B9"/>
                </a:solidFill>
                <a:latin typeface="Arial Narrow" panose="020B0606020202030204" pitchFamily="34" charset="0"/>
              </a:rPr>
              <a:t>Smart </a:t>
            </a:r>
            <a:r>
              <a:rPr lang="es-CO" sz="2000" i="1" dirty="0" err="1">
                <a:solidFill>
                  <a:srgbClr val="00A6B9"/>
                </a:solidFill>
                <a:latin typeface="Arial Narrow" panose="020B0606020202030204" pitchFamily="34" charset="0"/>
              </a:rPr>
              <a:t>grids</a:t>
            </a:r>
            <a:r>
              <a:rPr lang="es-CO" sz="2000" i="1" dirty="0">
                <a:solidFill>
                  <a:srgbClr val="00A6B9"/>
                </a:solidFill>
                <a:latin typeface="Arial Narrow" panose="020B0606020202030204" pitchFamily="34" charset="0"/>
              </a:rPr>
              <a:t>:</a:t>
            </a:r>
            <a:r>
              <a:rPr lang="es-CO" sz="2000" dirty="0">
                <a:solidFill>
                  <a:srgbClr val="00A6B9"/>
                </a:solidFill>
                <a:latin typeface="Arial Narrow" panose="020B0606020202030204" pitchFamily="34" charset="0"/>
              </a:rPr>
              <a:t> </a:t>
            </a:r>
            <a:r>
              <a:rPr lang="es-CO" sz="2000" b="0" dirty="0" smtClean="0">
                <a:solidFill>
                  <a:schemeClr val="tx1"/>
                </a:solidFill>
                <a:latin typeface="Arial Narrow" panose="020B0606020202030204" pitchFamily="34" charset="0"/>
              </a:rPr>
              <a:t>de consumidores a </a:t>
            </a:r>
            <a:r>
              <a:rPr lang="es-CO" sz="2000" b="0" i="1" dirty="0" err="1" smtClean="0">
                <a:solidFill>
                  <a:schemeClr val="tx1"/>
                </a:solidFill>
                <a:latin typeface="Arial Narrow" panose="020B0606020202030204" pitchFamily="34" charset="0"/>
              </a:rPr>
              <a:t>prosumidores</a:t>
            </a:r>
            <a:r>
              <a:rPr lang="es-CO" sz="2000" b="0" dirty="0" smtClean="0">
                <a:solidFill>
                  <a:schemeClr val="tx1"/>
                </a:solidFill>
                <a:latin typeface="Arial Narrow" panose="020B0606020202030204" pitchFamily="34" charset="0"/>
              </a:rPr>
              <a:t> de energía. Retos tecnológicos, de mercado y normativos.</a:t>
            </a:r>
          </a:p>
          <a:p>
            <a:pPr marL="342900" indent="-342900" algn="just">
              <a:buClr>
                <a:schemeClr val="accent6"/>
              </a:buClr>
              <a:buFont typeface="Arial" panose="020B0604020202020204" pitchFamily="34" charset="0"/>
              <a:buChar char="•"/>
            </a:pPr>
            <a:r>
              <a:rPr lang="es-CO" sz="2000" dirty="0">
                <a:solidFill>
                  <a:srgbClr val="00A6B9"/>
                </a:solidFill>
                <a:latin typeface="Arial Narrow" panose="020B0606020202030204" pitchFamily="34" charset="0"/>
              </a:rPr>
              <a:t>Seguridad alimentaria: </a:t>
            </a:r>
            <a:r>
              <a:rPr lang="es-CO" sz="2000" b="0" dirty="0">
                <a:solidFill>
                  <a:schemeClr val="tx1"/>
                </a:solidFill>
                <a:latin typeface="Arial Narrow" panose="020B0606020202030204" pitchFamily="34" charset="0"/>
              </a:rPr>
              <a:t>¿</a:t>
            </a:r>
            <a:r>
              <a:rPr lang="es-CO" sz="2000" b="0" dirty="0" smtClean="0">
                <a:solidFill>
                  <a:schemeClr val="tx1"/>
                </a:solidFill>
                <a:latin typeface="Arial Narrow" panose="020B0606020202030204" pitchFamily="34" charset="0"/>
              </a:rPr>
              <a:t>cómo producir alimentos en las ciudades para disminuir dependencia de territorios alejados?</a:t>
            </a:r>
          </a:p>
          <a:p>
            <a:pPr marL="342900" indent="-342900" algn="just">
              <a:buClr>
                <a:schemeClr val="accent6"/>
              </a:buClr>
              <a:buFont typeface="Arial" panose="020B0604020202020204" pitchFamily="34" charset="0"/>
              <a:buChar char="•"/>
            </a:pPr>
            <a:r>
              <a:rPr lang="es-CO" sz="2000" dirty="0" smtClean="0">
                <a:solidFill>
                  <a:srgbClr val="00A6B9"/>
                </a:solidFill>
                <a:latin typeface="Arial Narrow" panose="020B0606020202030204" pitchFamily="34" charset="0"/>
              </a:rPr>
              <a:t>Metabolismo urbano:</a:t>
            </a:r>
            <a:r>
              <a:rPr lang="es-CO" sz="2000" b="0" dirty="0" smtClean="0">
                <a:solidFill>
                  <a:schemeClr val="tx1"/>
                </a:solidFill>
                <a:latin typeface="Arial Narrow" panose="020B0606020202030204" pitchFamily="34" charset="0"/>
              </a:rPr>
              <a:t> cerrar ciclos, alargar la vida útil de los recursos dentro del entorno urbano.</a:t>
            </a:r>
          </a:p>
          <a:p>
            <a:pPr marL="342900" indent="-342900" algn="just">
              <a:buClr>
                <a:schemeClr val="accent6"/>
              </a:buClr>
              <a:buFont typeface="Arial" panose="020B0604020202020204" pitchFamily="34" charset="0"/>
              <a:buChar char="•"/>
            </a:pPr>
            <a:r>
              <a:rPr lang="es-CO" sz="2000" dirty="0">
                <a:solidFill>
                  <a:srgbClr val="00A6B9"/>
                </a:solidFill>
                <a:latin typeface="Arial Narrow" panose="020B0606020202030204" pitchFamily="34" charset="0"/>
              </a:rPr>
              <a:t>Resiliencia:</a:t>
            </a:r>
            <a:r>
              <a:rPr lang="es-CO" sz="2000" b="0" dirty="0" smtClean="0">
                <a:solidFill>
                  <a:schemeClr val="tx1"/>
                </a:solidFill>
                <a:latin typeface="Arial Narrow" panose="020B0606020202030204" pitchFamily="34" charset="0"/>
              </a:rPr>
              <a:t> capacidad de las ciudades para prepararse, resistir y recuperarse frente a una crisis.</a:t>
            </a:r>
          </a:p>
          <a:p>
            <a:pPr marL="342900" indent="-342900" algn="just">
              <a:buClr>
                <a:schemeClr val="accent6"/>
              </a:buClr>
              <a:buFont typeface="Arial" panose="020B0604020202020204" pitchFamily="34" charset="0"/>
              <a:buChar char="•"/>
            </a:pPr>
            <a:r>
              <a:rPr lang="es-CO" sz="2000" dirty="0" smtClean="0">
                <a:solidFill>
                  <a:srgbClr val="00A6B9"/>
                </a:solidFill>
                <a:latin typeface="Arial Narrow" panose="020B0606020202030204" pitchFamily="34" charset="0"/>
              </a:rPr>
              <a:t>Renovación de la infraestructura urbana: </a:t>
            </a:r>
            <a:r>
              <a:rPr lang="es-CO" sz="2000" b="0" dirty="0" smtClean="0">
                <a:solidFill>
                  <a:schemeClr val="tx1"/>
                </a:solidFill>
                <a:latin typeface="Arial Narrow" panose="020B0606020202030204" pitchFamily="34" charset="0"/>
              </a:rPr>
              <a:t>vivienda, espacio público, movilidad, servicios públicos.</a:t>
            </a:r>
          </a:p>
          <a:p>
            <a:pPr marL="342900" indent="-342900" algn="just">
              <a:buClr>
                <a:schemeClr val="accent6"/>
              </a:buClr>
              <a:buFont typeface="Arial" panose="020B0604020202020204" pitchFamily="34" charset="0"/>
              <a:buChar char="•"/>
            </a:pPr>
            <a:r>
              <a:rPr lang="es-CO" sz="2000" dirty="0">
                <a:solidFill>
                  <a:srgbClr val="00A6B9"/>
                </a:solidFill>
                <a:latin typeface="Arial Narrow" panose="020B0606020202030204" pitchFamily="34" charset="0"/>
              </a:rPr>
              <a:t>Ciudades compactas:</a:t>
            </a:r>
            <a:r>
              <a:rPr lang="es-CO" sz="2000" b="0" dirty="0" smtClean="0">
                <a:solidFill>
                  <a:schemeClr val="tx1"/>
                </a:solidFill>
                <a:latin typeface="Arial Narrow" panose="020B0606020202030204" pitchFamily="34" charset="0"/>
              </a:rPr>
              <a:t> múltiples centralidades con oferta diversa de servicios para disminuir desplazamientos.</a:t>
            </a:r>
          </a:p>
          <a:p>
            <a:pPr marL="342900" indent="-342900" algn="just">
              <a:buClr>
                <a:schemeClr val="accent6"/>
              </a:buClr>
              <a:buFont typeface="Arial" panose="020B0604020202020204" pitchFamily="34" charset="0"/>
              <a:buChar char="•"/>
            </a:pPr>
            <a:r>
              <a:rPr lang="es-CO" sz="2000" dirty="0">
                <a:solidFill>
                  <a:srgbClr val="00A6B9"/>
                </a:solidFill>
                <a:latin typeface="Arial Narrow" panose="020B0606020202030204" pitchFamily="34" charset="0"/>
              </a:rPr>
              <a:t>Motorización acelerada:</a:t>
            </a:r>
            <a:r>
              <a:rPr lang="es-CO" sz="2000" b="0" dirty="0" smtClean="0">
                <a:solidFill>
                  <a:schemeClr val="tx1"/>
                </a:solidFill>
                <a:latin typeface="Arial Narrow" panose="020B0606020202030204" pitchFamily="34" charset="0"/>
              </a:rPr>
              <a:t> ¿cómo hacer frente al crecimiento del parque automotor?  Alto incremento de motos</a:t>
            </a:r>
          </a:p>
          <a:p>
            <a:pPr marL="342900" indent="-342900" algn="just">
              <a:buClr>
                <a:schemeClr val="accent6"/>
              </a:buClr>
              <a:buFont typeface="Arial" panose="020B0604020202020204" pitchFamily="34" charset="0"/>
              <a:buChar char="•"/>
            </a:pPr>
            <a:r>
              <a:rPr lang="es-CO" sz="2000" dirty="0">
                <a:solidFill>
                  <a:srgbClr val="00A6B9"/>
                </a:solidFill>
                <a:latin typeface="Arial Narrow" panose="020B0606020202030204" pitchFamily="34" charset="0"/>
              </a:rPr>
              <a:t>Inclusión social: </a:t>
            </a:r>
            <a:r>
              <a:rPr lang="es-CO" sz="2000" b="0" dirty="0" smtClean="0">
                <a:solidFill>
                  <a:schemeClr val="tx1"/>
                </a:solidFill>
                <a:latin typeface="Arial Narrow" panose="020B0606020202030204" pitchFamily="34" charset="0"/>
              </a:rPr>
              <a:t>acceso a los servicios y beneficios para toda la ciudadanía. Cerrar brechas.</a:t>
            </a:r>
          </a:p>
        </p:txBody>
      </p:sp>
      <p:pic>
        <p:nvPicPr>
          <p:cNvPr id="1026" name="Picture 2" descr="Resultado de imagen para smart citie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522" y="427031"/>
            <a:ext cx="5153025" cy="211918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6526254"/>
            <a:ext cx="3899302" cy="230832"/>
          </a:xfrm>
          <a:prstGeom prst="rect">
            <a:avLst/>
          </a:prstGeom>
        </p:spPr>
        <p:txBody>
          <a:bodyPr wrap="square">
            <a:spAutoFit/>
          </a:bodyPr>
          <a:lstStyle/>
          <a:p>
            <a:r>
              <a:rPr lang="es-CO" sz="900" dirty="0" smtClean="0">
                <a:solidFill>
                  <a:schemeClr val="bg1">
                    <a:lumMod val="95000"/>
                  </a:schemeClr>
                </a:solidFill>
              </a:rPr>
              <a:t>Fuente: http</a:t>
            </a:r>
            <a:r>
              <a:rPr lang="es-CO" sz="900" dirty="0">
                <a:solidFill>
                  <a:schemeClr val="bg1">
                    <a:lumMod val="95000"/>
                  </a:schemeClr>
                </a:solidFill>
              </a:rPr>
              <a:t>://ciudadinteligentegcba.blogspot.com.co/</a:t>
            </a:r>
          </a:p>
        </p:txBody>
      </p:sp>
      <p:sp>
        <p:nvSpPr>
          <p:cNvPr id="5" name="Rectángulo 4"/>
          <p:cNvSpPr/>
          <p:nvPr/>
        </p:nvSpPr>
        <p:spPr>
          <a:xfrm>
            <a:off x="486697" y="-59720"/>
            <a:ext cx="6798023" cy="973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a:solidFill>
                  <a:srgbClr val="004E5A"/>
                </a:solidFill>
                <a:latin typeface="Arial Narrow" panose="020B0606020202030204" pitchFamily="34" charset="0"/>
                <a:cs typeface="Gisha" panose="020B0502040204020203" pitchFamily="34" charset="-79"/>
              </a:rPr>
              <a:t>3. Retos de las ciudades latinoamericanas hacia la sostenibilidad</a:t>
            </a:r>
          </a:p>
        </p:txBody>
      </p:sp>
    </p:spTree>
    <p:extLst>
      <p:ext uri="{BB962C8B-B14F-4D97-AF65-F5344CB8AC3E}">
        <p14:creationId xmlns:p14="http://schemas.microsoft.com/office/powerpoint/2010/main" val="1853257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4989594"/>
            <a:ext cx="12192000" cy="973502"/>
          </a:xfrm>
          <a:prstGeom prst="rect">
            <a:avLst/>
          </a:prstGeom>
          <a:gradFill flip="none" rotWithShape="1">
            <a:gsLst>
              <a:gs pos="0">
                <a:srgbClr val="197439">
                  <a:alpha val="0"/>
                </a:srgbClr>
              </a:gs>
              <a:gs pos="17000">
                <a:srgbClr val="005D5C">
                  <a:alpha val="30000"/>
                </a:srgbClr>
              </a:gs>
              <a:gs pos="82000">
                <a:srgbClr val="005D5C"/>
              </a:gs>
              <a:gs pos="100000">
                <a:srgbClr val="0021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r">
              <a:spcBef>
                <a:spcPct val="0"/>
              </a:spcBef>
            </a:pPr>
            <a:r>
              <a:rPr lang="es-CO" sz="3600" b="1" dirty="0">
                <a:solidFill>
                  <a:schemeClr val="bg1">
                    <a:lumMod val="95000"/>
                  </a:schemeClr>
                </a:solidFill>
                <a:latin typeface="Arial Narrow" panose="020B0606020202030204" pitchFamily="34" charset="0"/>
                <a:cs typeface="Gisha" panose="020B0502040204020203" pitchFamily="34" charset="-79"/>
              </a:rPr>
              <a:t>4</a:t>
            </a:r>
            <a:r>
              <a:rPr lang="es-CO" sz="3600" b="1" dirty="0" smtClean="0">
                <a:solidFill>
                  <a:schemeClr val="bg1">
                    <a:lumMod val="95000"/>
                  </a:schemeClr>
                </a:solidFill>
                <a:latin typeface="Arial Narrow" panose="020B0606020202030204" pitchFamily="34" charset="0"/>
                <a:cs typeface="Gisha" panose="020B0502040204020203" pitchFamily="34" charset="-79"/>
              </a:rPr>
              <a:t>. </a:t>
            </a:r>
            <a:r>
              <a:rPr lang="es-CO" sz="3600" b="1" dirty="0">
                <a:solidFill>
                  <a:schemeClr val="bg1">
                    <a:lumMod val="95000"/>
                  </a:schemeClr>
                </a:solidFill>
                <a:latin typeface="Arial Narrow" panose="020B0606020202030204" pitchFamily="34" charset="0"/>
                <a:cs typeface="Gisha" panose="020B0502040204020203" pitchFamily="34" charset="-79"/>
              </a:rPr>
              <a:t>Rol de las universidades frente al </a:t>
            </a:r>
            <a:r>
              <a:rPr lang="es-CO" sz="3600" b="1" dirty="0" smtClean="0">
                <a:solidFill>
                  <a:schemeClr val="bg1">
                    <a:lumMod val="95000"/>
                  </a:schemeClr>
                </a:solidFill>
                <a:latin typeface="Arial Narrow" panose="020B0606020202030204" pitchFamily="34" charset="0"/>
                <a:cs typeface="Gisha" panose="020B0502040204020203" pitchFamily="34" charset="-79"/>
              </a:rPr>
              <a:t>tema</a:t>
            </a:r>
            <a:endParaRPr lang="es-CO" sz="3600" b="1" dirty="0">
              <a:solidFill>
                <a:schemeClr val="bg1">
                  <a:lumMod val="95000"/>
                </a:schemeClr>
              </a:solidFill>
              <a:latin typeface="Arial Narrow" panose="020B0606020202030204" pitchFamily="34" charset="0"/>
              <a:cs typeface="Gisha" panose="020B0502040204020203" pitchFamily="34" charset="-79"/>
            </a:endParaRPr>
          </a:p>
        </p:txBody>
      </p:sp>
      <p:sp>
        <p:nvSpPr>
          <p:cNvPr id="7" name="CuadroTexto 6"/>
          <p:cNvSpPr txBox="1"/>
          <p:nvPr/>
        </p:nvSpPr>
        <p:spPr>
          <a:xfrm>
            <a:off x="412375" y="257175"/>
            <a:ext cx="4759699" cy="954107"/>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LA CIUDAD </a:t>
            </a: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SOSTENIBLE,</a:t>
            </a:r>
          </a:p>
          <a:p>
            <a:pPr algn="ct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RETOS </a:t>
            </a: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CONTEMPORÁNEOS</a:t>
            </a:r>
          </a:p>
        </p:txBody>
      </p:sp>
    </p:spTree>
    <p:extLst>
      <p:ext uri="{BB962C8B-B14F-4D97-AF65-F5344CB8AC3E}">
        <p14:creationId xmlns:p14="http://schemas.microsoft.com/office/powerpoint/2010/main" val="1765763524"/>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504825" y="926066"/>
            <a:ext cx="11220450" cy="1015663"/>
          </a:xfrm>
          <a:prstGeom prst="rect">
            <a:avLst/>
          </a:prstGeom>
          <a:noFill/>
        </p:spPr>
        <p:txBody>
          <a:bodyPr wrap="square" rtlCol="0">
            <a:spAutoFit/>
          </a:bodyPr>
          <a:lstStyle>
            <a:defPPr>
              <a:defRPr lang="es-ES_tradnl"/>
            </a:defPPr>
            <a:lvl1pPr algn="r">
              <a:defRPr sz="2800" b="1">
                <a:solidFill>
                  <a:srgbClr val="04B3CE"/>
                </a:solidFill>
                <a:latin typeface="Gisha" panose="020B0502040204020203" pitchFamily="34" charset="-79"/>
                <a:cs typeface="Gisha" panose="020B0502040204020203" pitchFamily="34" charset="-79"/>
              </a:defRPr>
            </a:lvl1pPr>
          </a:lstStyle>
          <a:p>
            <a:pPr marL="285750" indent="-285750" algn="just">
              <a:buClr>
                <a:schemeClr val="accent6"/>
              </a:buClr>
              <a:buFont typeface="Arial" panose="020B0604020202020204" pitchFamily="34" charset="0"/>
              <a:buChar char="•"/>
            </a:pPr>
            <a:r>
              <a:rPr lang="es-CO" sz="2000" b="0" dirty="0" smtClean="0">
                <a:solidFill>
                  <a:schemeClr val="tx1">
                    <a:lumMod val="75000"/>
                    <a:lumOff val="25000"/>
                  </a:schemeClr>
                </a:solidFill>
                <a:latin typeface="Arial Narrow" panose="020B0606020202030204" pitchFamily="34" charset="0"/>
              </a:rPr>
              <a:t>El tema de las ciudades no debe ser un tema de especialistas, sino de todos los ciudadanos.</a:t>
            </a:r>
          </a:p>
          <a:p>
            <a:pPr marL="285750" indent="-285750" algn="just">
              <a:buClr>
                <a:schemeClr val="accent6"/>
              </a:buClr>
              <a:buFont typeface="Arial" panose="020B0604020202020204" pitchFamily="34" charset="0"/>
              <a:buChar char="•"/>
            </a:pPr>
            <a:r>
              <a:rPr lang="es-CO" sz="2000" b="0" dirty="0" smtClean="0">
                <a:solidFill>
                  <a:schemeClr val="tx1">
                    <a:lumMod val="75000"/>
                    <a:lumOff val="25000"/>
                  </a:schemeClr>
                </a:solidFill>
                <a:latin typeface="Arial Narrow" panose="020B0606020202030204" pitchFamily="34" charset="0"/>
              </a:rPr>
              <a:t>Más allá de los temas netamente técnicos, la universidad debe investigar y opinar permanentemente sobre los problemas y decisiones de ciudad, procurando la construcción colectiva de comunidad.</a:t>
            </a:r>
          </a:p>
        </p:txBody>
      </p:sp>
      <p:pic>
        <p:nvPicPr>
          <p:cNvPr id="2056" name="Picture 8" descr="Resultado de imagen para mockus cultura ciudad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025921"/>
            <a:ext cx="12192000" cy="4371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9050" y="6473279"/>
            <a:ext cx="8685112" cy="230832"/>
          </a:xfrm>
          <a:prstGeom prst="rect">
            <a:avLst/>
          </a:prstGeom>
        </p:spPr>
        <p:txBody>
          <a:bodyPr wrap="square">
            <a:spAutoFit/>
          </a:bodyPr>
          <a:lstStyle/>
          <a:p>
            <a:r>
              <a:rPr lang="es-CO" sz="900" dirty="0">
                <a:solidFill>
                  <a:schemeClr val="bg1">
                    <a:lumMod val="95000"/>
                  </a:schemeClr>
                </a:solidFill>
              </a:rPr>
              <a:t>Fuente imagen: http://bogota.gov.co/logros-del-plan-de-gobierno-de-penalosa-en-2017/campanas-sobre-cultura-ciudadana-en-bogota.html</a:t>
            </a:r>
          </a:p>
        </p:txBody>
      </p:sp>
      <p:sp>
        <p:nvSpPr>
          <p:cNvPr id="6" name="Rectángulo 5"/>
          <p:cNvSpPr/>
          <p:nvPr/>
        </p:nvSpPr>
        <p:spPr>
          <a:xfrm>
            <a:off x="504825" y="120445"/>
            <a:ext cx="12192000" cy="629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a:solidFill>
                  <a:srgbClr val="004E5A"/>
                </a:solidFill>
                <a:latin typeface="Arial Narrow" panose="020B0606020202030204" pitchFamily="34" charset="0"/>
                <a:cs typeface="Gisha" panose="020B0502040204020203" pitchFamily="34" charset="-79"/>
              </a:rPr>
              <a:t>4. Rol de las universidades frente al </a:t>
            </a:r>
            <a:r>
              <a:rPr lang="es-CO" b="1" dirty="0" smtClean="0">
                <a:solidFill>
                  <a:srgbClr val="004E5A"/>
                </a:solidFill>
                <a:latin typeface="Arial Narrow" panose="020B0606020202030204" pitchFamily="34" charset="0"/>
                <a:cs typeface="Gisha" panose="020B0502040204020203" pitchFamily="34" charset="-79"/>
              </a:rPr>
              <a:t>tema</a:t>
            </a:r>
          </a:p>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    </a:t>
            </a:r>
            <a:r>
              <a:rPr lang="es-CO" b="1" dirty="0" smtClean="0">
                <a:solidFill>
                  <a:srgbClr val="04B3CE"/>
                </a:solidFill>
                <a:latin typeface="Arial Narrow" panose="020B0606020202030204" pitchFamily="34" charset="0"/>
                <a:cs typeface="Gisha" panose="020B0502040204020203" pitchFamily="34" charset="-79"/>
              </a:rPr>
              <a:t>Cultura ciudadana</a:t>
            </a:r>
            <a:endParaRPr lang="es-CO" b="1" dirty="0">
              <a:solidFill>
                <a:srgbClr val="04B3CE"/>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3525136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4"/>
          <a:srcRect l="27044" t="51553" r="10806" b="14516"/>
          <a:stretch/>
        </p:blipFill>
        <p:spPr>
          <a:xfrm rot="16200000">
            <a:off x="-1392884" y="2703806"/>
            <a:ext cx="5477533" cy="1682115"/>
          </a:xfrm>
          <a:prstGeom prst="rect">
            <a:avLst/>
          </a:prstGeom>
        </p:spPr>
      </p:pic>
      <p:pic>
        <p:nvPicPr>
          <p:cNvPr id="8" name="Imagen 7"/>
          <p:cNvPicPr>
            <a:picLocks noChangeAspect="1"/>
          </p:cNvPicPr>
          <p:nvPr/>
        </p:nvPicPr>
        <p:blipFill rotWithShape="1">
          <a:blip r:embed="rId5"/>
          <a:srcRect l="2981" t="31495" r="82409" b="39607"/>
          <a:stretch/>
        </p:blipFill>
        <p:spPr>
          <a:xfrm>
            <a:off x="2345251" y="806097"/>
            <a:ext cx="2160000" cy="2403180"/>
          </a:xfrm>
          <a:prstGeom prst="rect">
            <a:avLst/>
          </a:prstGeom>
        </p:spPr>
      </p:pic>
      <p:pic>
        <p:nvPicPr>
          <p:cNvPr id="7" name="Imagen 6"/>
          <p:cNvPicPr>
            <a:picLocks noChangeAspect="1"/>
          </p:cNvPicPr>
          <p:nvPr/>
        </p:nvPicPr>
        <p:blipFill rotWithShape="1">
          <a:blip r:embed="rId6"/>
          <a:srcRect l="51022" t="23070" r="41343" b="63166"/>
          <a:stretch/>
        </p:blipFill>
        <p:spPr>
          <a:xfrm>
            <a:off x="10008240" y="2366349"/>
            <a:ext cx="1923915" cy="1951010"/>
          </a:xfrm>
          <a:prstGeom prst="rect">
            <a:avLst/>
          </a:prstGeom>
        </p:spPr>
      </p:pic>
      <p:pic>
        <p:nvPicPr>
          <p:cNvPr id="9" name="Imagen 8"/>
          <p:cNvPicPr>
            <a:picLocks noChangeAspect="1"/>
          </p:cNvPicPr>
          <p:nvPr/>
        </p:nvPicPr>
        <p:blipFill rotWithShape="1">
          <a:blip r:embed="rId5"/>
          <a:srcRect l="17591" t="31495" r="68037" b="39791"/>
          <a:stretch/>
        </p:blipFill>
        <p:spPr>
          <a:xfrm>
            <a:off x="2345251" y="3341854"/>
            <a:ext cx="2160000" cy="2427480"/>
          </a:xfrm>
          <a:prstGeom prst="rect">
            <a:avLst/>
          </a:prstGeom>
        </p:spPr>
      </p:pic>
      <p:pic>
        <p:nvPicPr>
          <p:cNvPr id="10" name="Imagen 9"/>
          <p:cNvPicPr>
            <a:picLocks noChangeAspect="1"/>
          </p:cNvPicPr>
          <p:nvPr/>
        </p:nvPicPr>
        <p:blipFill rotWithShape="1">
          <a:blip r:embed="rId5"/>
          <a:srcRect l="32051" t="31495" r="53370" b="14583"/>
          <a:stretch/>
        </p:blipFill>
        <p:spPr>
          <a:xfrm>
            <a:off x="4663561" y="806097"/>
            <a:ext cx="2160000" cy="4493820"/>
          </a:xfrm>
          <a:prstGeom prst="rect">
            <a:avLst/>
          </a:prstGeom>
        </p:spPr>
      </p:pic>
      <p:pic>
        <p:nvPicPr>
          <p:cNvPr id="11" name="Imagen 10"/>
          <p:cNvPicPr>
            <a:picLocks noChangeAspect="1"/>
          </p:cNvPicPr>
          <p:nvPr/>
        </p:nvPicPr>
        <p:blipFill rotWithShape="1">
          <a:blip r:embed="rId5"/>
          <a:srcRect l="46335" t="31495" r="38879" b="39607"/>
          <a:stretch/>
        </p:blipFill>
        <p:spPr>
          <a:xfrm>
            <a:off x="6981871" y="820347"/>
            <a:ext cx="2160000" cy="2374680"/>
          </a:xfrm>
          <a:prstGeom prst="rect">
            <a:avLst/>
          </a:prstGeom>
        </p:spPr>
      </p:pic>
      <p:pic>
        <p:nvPicPr>
          <p:cNvPr id="12" name="Imagen 11"/>
          <p:cNvPicPr>
            <a:picLocks noChangeAspect="1"/>
          </p:cNvPicPr>
          <p:nvPr/>
        </p:nvPicPr>
        <p:blipFill rotWithShape="1">
          <a:blip r:embed="rId5"/>
          <a:srcRect l="61121" t="31495" r="24300" b="53761"/>
          <a:stretch/>
        </p:blipFill>
        <p:spPr>
          <a:xfrm>
            <a:off x="6981871" y="3341854"/>
            <a:ext cx="2160000" cy="1228740"/>
          </a:xfrm>
          <a:prstGeom prst="rect">
            <a:avLst/>
          </a:prstGeom>
        </p:spPr>
      </p:pic>
      <p:pic>
        <p:nvPicPr>
          <p:cNvPr id="13" name="Imagen 12"/>
          <p:cNvPicPr>
            <a:picLocks noChangeAspect="1"/>
          </p:cNvPicPr>
          <p:nvPr/>
        </p:nvPicPr>
        <p:blipFill rotWithShape="1">
          <a:blip r:embed="rId5"/>
          <a:srcRect l="75701" t="31495" r="9950" b="53577"/>
          <a:stretch/>
        </p:blipFill>
        <p:spPr>
          <a:xfrm>
            <a:off x="6981871" y="4717421"/>
            <a:ext cx="2160000" cy="1263960"/>
          </a:xfrm>
          <a:prstGeom prst="rect">
            <a:avLst/>
          </a:prstGeom>
        </p:spPr>
      </p:pic>
      <p:sp>
        <p:nvSpPr>
          <p:cNvPr id="14" name="Rectángulo 13"/>
          <p:cNvSpPr/>
          <p:nvPr/>
        </p:nvSpPr>
        <p:spPr>
          <a:xfrm>
            <a:off x="504825" y="120445"/>
            <a:ext cx="12192000" cy="629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a:solidFill>
                  <a:srgbClr val="004E5A"/>
                </a:solidFill>
                <a:latin typeface="Arial Narrow" panose="020B0606020202030204" pitchFamily="34" charset="0"/>
                <a:cs typeface="Gisha" panose="020B0502040204020203" pitchFamily="34" charset="-79"/>
              </a:rPr>
              <a:t>4. Rol de las universidades frente al </a:t>
            </a:r>
            <a:r>
              <a:rPr lang="es-CO" b="1" dirty="0" smtClean="0">
                <a:solidFill>
                  <a:srgbClr val="004E5A"/>
                </a:solidFill>
                <a:latin typeface="Arial Narrow" panose="020B0606020202030204" pitchFamily="34" charset="0"/>
                <a:cs typeface="Gisha" panose="020B0502040204020203" pitchFamily="34" charset="-79"/>
              </a:rPr>
              <a:t>tema</a:t>
            </a:r>
          </a:p>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    </a:t>
            </a:r>
            <a:r>
              <a:rPr lang="es-CO" b="1" dirty="0" smtClean="0">
                <a:solidFill>
                  <a:srgbClr val="04B3CE"/>
                </a:solidFill>
                <a:latin typeface="Arial Narrow" panose="020B0606020202030204" pitchFamily="34" charset="0"/>
                <a:cs typeface="Gisha" panose="020B0502040204020203" pitchFamily="34" charset="-79"/>
              </a:rPr>
              <a:t>Cultura ciudadana</a:t>
            </a:r>
            <a:endParaRPr lang="es-CO" b="1" dirty="0">
              <a:solidFill>
                <a:srgbClr val="04B3CE"/>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366722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6362701" y="1597184"/>
            <a:ext cx="5453061" cy="4247317"/>
          </a:xfrm>
          <a:prstGeom prst="rect">
            <a:avLst/>
          </a:prstGeom>
          <a:noFill/>
        </p:spPr>
        <p:txBody>
          <a:bodyPr wrap="square" rtlCol="0">
            <a:spAutoFit/>
          </a:bodyPr>
          <a:lstStyle>
            <a:defPPr>
              <a:defRPr lang="es-ES_tradnl"/>
            </a:defPPr>
            <a:lvl1pPr algn="r">
              <a:defRPr sz="2800" b="1">
                <a:solidFill>
                  <a:srgbClr val="04B3CE"/>
                </a:solidFill>
                <a:latin typeface="Gisha" panose="020B0502040204020203" pitchFamily="34" charset="-79"/>
                <a:cs typeface="Gisha" panose="020B0502040204020203" pitchFamily="34" charset="-79"/>
              </a:defRPr>
            </a:lvl1pPr>
          </a:lstStyle>
          <a:p>
            <a:pPr marL="285750" indent="-285750" algn="l">
              <a:buFont typeface="Arial" panose="020B0604020202020204" pitchFamily="34" charset="0"/>
              <a:buChar char="•"/>
            </a:pPr>
            <a:r>
              <a:rPr lang="es-CO" sz="1800" b="0" dirty="0">
                <a:solidFill>
                  <a:schemeClr val="tx1"/>
                </a:solidFill>
                <a:latin typeface="Arial" panose="020B0604020202020204" pitchFamily="34" charset="0"/>
                <a:cs typeface="Arial" panose="020B0604020202020204" pitchFamily="34" charset="0"/>
              </a:rPr>
              <a:t>El conocimiento del territorio debe ser algo inherente de la formación humana de los profesionales, no sólo de la técnica específica.</a:t>
            </a:r>
          </a:p>
          <a:p>
            <a:pPr marL="285750" indent="-285750" algn="l">
              <a:buFont typeface="Arial" panose="020B0604020202020204" pitchFamily="34" charset="0"/>
              <a:buChar char="•"/>
            </a:pPr>
            <a:endParaRPr lang="es-CO" sz="1800" b="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CO" sz="1800" b="0" dirty="0">
                <a:solidFill>
                  <a:schemeClr val="tx1"/>
                </a:solidFill>
                <a:latin typeface="Arial" panose="020B0604020202020204" pitchFamily="34" charset="0"/>
                <a:cs typeface="Arial" panose="020B0604020202020204" pitchFamily="34" charset="0"/>
              </a:rPr>
              <a:t>La taxonomía excesiva de los temas de ciudad debe </a:t>
            </a:r>
            <a:r>
              <a:rPr lang="es-CO" sz="1800" b="0" dirty="0" smtClean="0">
                <a:solidFill>
                  <a:schemeClr val="tx1"/>
                </a:solidFill>
                <a:latin typeface="Arial" panose="020B0604020202020204" pitchFamily="34" charset="0"/>
                <a:cs typeface="Arial" panose="020B0604020202020204" pitchFamily="34" charset="0"/>
              </a:rPr>
              <a:t>evitarse; </a:t>
            </a:r>
            <a:r>
              <a:rPr lang="es-CO" sz="1800" b="0" dirty="0">
                <a:solidFill>
                  <a:schemeClr val="tx1"/>
                </a:solidFill>
                <a:latin typeface="Arial" panose="020B0604020202020204" pitchFamily="34" charset="0"/>
                <a:cs typeface="Arial" panose="020B0604020202020204" pitchFamily="34" charset="0"/>
              </a:rPr>
              <a:t>por el contrario, debe buscarse un enfoque sistémico para entender la ciudad.</a:t>
            </a:r>
          </a:p>
          <a:p>
            <a:pPr marL="285750" indent="-285750" algn="l">
              <a:buFont typeface="Arial" panose="020B0604020202020204" pitchFamily="34" charset="0"/>
              <a:buChar char="•"/>
            </a:pPr>
            <a:endParaRPr lang="es-CO" sz="1800" b="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CO" sz="1800" b="0" dirty="0">
                <a:solidFill>
                  <a:schemeClr val="tx1"/>
                </a:solidFill>
                <a:latin typeface="Arial" panose="020B0604020202020204" pitchFamily="34" charset="0"/>
                <a:cs typeface="Arial" panose="020B0604020202020204" pitchFamily="34" charset="0"/>
              </a:rPr>
              <a:t>Objetivos de Desarrollo </a:t>
            </a:r>
            <a:r>
              <a:rPr lang="es-CO" sz="1800" b="0" dirty="0" smtClean="0">
                <a:solidFill>
                  <a:schemeClr val="tx1"/>
                </a:solidFill>
                <a:latin typeface="Arial" panose="020B0604020202020204" pitchFamily="34" charset="0"/>
                <a:cs typeface="Arial" panose="020B0604020202020204" pitchFamily="34" charset="0"/>
              </a:rPr>
              <a:t>Sostenible: </a:t>
            </a:r>
            <a:r>
              <a:rPr lang="es-CO" sz="1800" b="0" dirty="0">
                <a:solidFill>
                  <a:schemeClr val="tx1"/>
                </a:solidFill>
                <a:latin typeface="Arial" panose="020B0604020202020204" pitchFamily="34" charset="0"/>
                <a:cs typeface="Arial" panose="020B0604020202020204" pitchFamily="34" charset="0"/>
              </a:rPr>
              <a:t>marco común de actuación acordado por las naciones en materia de sostenibilidad hacia el 2030</a:t>
            </a:r>
          </a:p>
          <a:p>
            <a:pPr marL="285750" indent="-285750" algn="l">
              <a:buFont typeface="Arial" panose="020B0604020202020204" pitchFamily="34" charset="0"/>
              <a:buChar char="•"/>
            </a:pPr>
            <a:endParaRPr lang="es-CO" sz="1800" b="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CO" sz="1800" b="0" dirty="0">
                <a:solidFill>
                  <a:schemeClr val="tx1"/>
                </a:solidFill>
                <a:latin typeface="Arial" panose="020B0604020202020204" pitchFamily="34" charset="0"/>
                <a:cs typeface="Arial" panose="020B0604020202020204" pitchFamily="34" charset="0"/>
              </a:rPr>
              <a:t>Transversalidad de temas de ciudad en todas las carreras universitarias. </a:t>
            </a:r>
            <a:r>
              <a:rPr lang="es-CO" sz="1800" b="0" dirty="0" smtClean="0">
                <a:solidFill>
                  <a:schemeClr val="tx1"/>
                </a:solidFill>
                <a:latin typeface="Arial" panose="020B0604020202020204" pitchFamily="34" charset="0"/>
                <a:cs typeface="Arial" panose="020B0604020202020204" pitchFamily="34" charset="0"/>
              </a:rPr>
              <a:t>El Pensamiento Complejo </a:t>
            </a:r>
            <a:r>
              <a:rPr lang="es-CO" sz="1800" b="0" dirty="0">
                <a:solidFill>
                  <a:schemeClr val="tx1"/>
                </a:solidFill>
                <a:latin typeface="Arial" panose="020B0604020202020204" pitchFamily="34" charset="0"/>
                <a:cs typeface="Arial" panose="020B0604020202020204" pitchFamily="34" charset="0"/>
              </a:rPr>
              <a:t>de Edgar </a:t>
            </a:r>
            <a:r>
              <a:rPr lang="es-CO" sz="1800" b="0" dirty="0" err="1">
                <a:solidFill>
                  <a:schemeClr val="tx1"/>
                </a:solidFill>
                <a:latin typeface="Arial" panose="020B0604020202020204" pitchFamily="34" charset="0"/>
                <a:cs typeface="Arial" panose="020B0604020202020204" pitchFamily="34" charset="0"/>
              </a:rPr>
              <a:t>Morin</a:t>
            </a:r>
            <a:r>
              <a:rPr lang="es-CO" sz="1800" b="0" dirty="0">
                <a:solidFill>
                  <a:schemeClr val="tx1"/>
                </a:solidFill>
                <a:latin typeface="Arial" panose="020B0604020202020204" pitchFamily="34" charset="0"/>
                <a:cs typeface="Arial" panose="020B0604020202020204" pitchFamily="34" charset="0"/>
              </a:rPr>
              <a:t>.</a:t>
            </a:r>
            <a:endParaRPr lang="es-CO" sz="1800" b="0" dirty="0">
              <a:solidFill>
                <a:schemeClr val="tx1">
                  <a:lumMod val="75000"/>
                  <a:lumOff val="25000"/>
                </a:schemeClr>
              </a:solidFill>
              <a:latin typeface="Arial Narrow" panose="020B0606020202030204" pitchFamily="34" charset="0"/>
            </a:endParaRPr>
          </a:p>
        </p:txBody>
      </p:sp>
      <p:pic>
        <p:nvPicPr>
          <p:cNvPr id="4098" name="Picture 2" descr="Resultado de imagen para ciudades sostenibles"/>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7" t="1013" r="889" b="925"/>
          <a:stretch/>
        </p:blipFill>
        <p:spPr bwMode="auto">
          <a:xfrm>
            <a:off x="504825" y="1364517"/>
            <a:ext cx="5772150" cy="3495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04825" y="4879440"/>
            <a:ext cx="6096000" cy="230832"/>
          </a:xfrm>
          <a:prstGeom prst="rect">
            <a:avLst/>
          </a:prstGeom>
        </p:spPr>
        <p:txBody>
          <a:bodyPr wrap="square">
            <a:spAutoFit/>
          </a:bodyPr>
          <a:lstStyle/>
          <a:p>
            <a:r>
              <a:rPr lang="es-CO" sz="900" dirty="0" smtClean="0">
                <a:solidFill>
                  <a:schemeClr val="bg1">
                    <a:lumMod val="50000"/>
                  </a:schemeClr>
                </a:solidFill>
              </a:rPr>
              <a:t>Fuente imagen: http</a:t>
            </a:r>
            <a:r>
              <a:rPr lang="es-CO" sz="900" dirty="0">
                <a:solidFill>
                  <a:schemeClr val="bg1">
                    <a:lumMod val="50000"/>
                  </a:schemeClr>
                </a:solidFill>
              </a:rPr>
              <a:t>://www.undp.org/content/undp/es/home/sustainable-development-goals.html</a:t>
            </a:r>
          </a:p>
        </p:txBody>
      </p:sp>
      <p:sp>
        <p:nvSpPr>
          <p:cNvPr id="6" name="Rectángulo 5"/>
          <p:cNvSpPr/>
          <p:nvPr/>
        </p:nvSpPr>
        <p:spPr>
          <a:xfrm>
            <a:off x="504825" y="120445"/>
            <a:ext cx="12192000" cy="629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spcBef>
                <a:spcPct val="0"/>
              </a:spcBef>
            </a:pPr>
            <a:r>
              <a:rPr lang="es-CO" b="1" dirty="0">
                <a:solidFill>
                  <a:srgbClr val="004E5A"/>
                </a:solidFill>
                <a:latin typeface="Arial Narrow" panose="020B0606020202030204" pitchFamily="34" charset="0"/>
                <a:cs typeface="Gisha" panose="020B0502040204020203" pitchFamily="34" charset="-79"/>
              </a:rPr>
              <a:t>4. Rol de las universidades frente al </a:t>
            </a:r>
            <a:r>
              <a:rPr lang="es-CO" b="1" dirty="0" smtClean="0">
                <a:solidFill>
                  <a:srgbClr val="004E5A"/>
                </a:solidFill>
                <a:latin typeface="Arial Narrow" panose="020B0606020202030204" pitchFamily="34" charset="0"/>
                <a:cs typeface="Gisha" panose="020B0502040204020203" pitchFamily="34" charset="-79"/>
              </a:rPr>
              <a:t>tema</a:t>
            </a:r>
          </a:p>
          <a:p>
            <a:pPr marL="0" lvl="2">
              <a:spcBef>
                <a:spcPct val="0"/>
              </a:spcBef>
            </a:pPr>
            <a:r>
              <a:rPr lang="es-CO" b="1" dirty="0" smtClean="0">
                <a:solidFill>
                  <a:srgbClr val="004E5A"/>
                </a:solidFill>
                <a:latin typeface="Arial Narrow" panose="020B0606020202030204" pitchFamily="34" charset="0"/>
                <a:cs typeface="Gisha" panose="020B0502040204020203" pitchFamily="34" charset="-79"/>
              </a:rPr>
              <a:t>    </a:t>
            </a:r>
            <a:r>
              <a:rPr lang="es-CO" b="1" dirty="0" smtClean="0">
                <a:solidFill>
                  <a:srgbClr val="04B3CE"/>
                </a:solidFill>
                <a:latin typeface="Arial Narrow" panose="020B0606020202030204" pitchFamily="34" charset="0"/>
                <a:cs typeface="Gisha" panose="020B0502040204020203" pitchFamily="34" charset="-79"/>
              </a:rPr>
              <a:t>La ciudad como hábitat de los seres humanos</a:t>
            </a:r>
            <a:endParaRPr lang="es-CO" b="1" dirty="0">
              <a:solidFill>
                <a:srgbClr val="04B3CE"/>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1442760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Marcador de contenido 2"/>
          <p:cNvSpPr txBox="1">
            <a:spLocks/>
          </p:cNvSpPr>
          <p:nvPr/>
        </p:nvSpPr>
        <p:spPr>
          <a:xfrm>
            <a:off x="1595717" y="2303022"/>
            <a:ext cx="9412941" cy="3551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2" indent="-457200" algn="just">
              <a:spcBef>
                <a:spcPts val="400"/>
              </a:spcBef>
              <a:spcAft>
                <a:spcPts val="400"/>
              </a:spcAft>
              <a:buClr>
                <a:schemeClr val="bg1"/>
              </a:buClr>
              <a:buFont typeface="+mj-lt"/>
              <a:buAutoNum type="arabicPeriod"/>
            </a:pPr>
            <a:r>
              <a:rPr lang="es-CO" sz="3600" b="1" dirty="0" smtClean="0">
                <a:solidFill>
                  <a:schemeClr val="bg1"/>
                </a:solidFill>
                <a:effectLst>
                  <a:outerShdw blurRad="38100" dist="38100" dir="2700000" algn="tl">
                    <a:srgbClr val="000000">
                      <a:alpha val="43137"/>
                    </a:srgbClr>
                  </a:outerShdw>
                </a:effectLst>
                <a:latin typeface="Arial Narrow" panose="020B0606020202030204" pitchFamily="34" charset="0"/>
              </a:rPr>
              <a:t>Sobre </a:t>
            </a:r>
            <a:r>
              <a:rPr lang="es-CO" sz="3600" b="1" dirty="0">
                <a:solidFill>
                  <a:schemeClr val="bg1"/>
                </a:solidFill>
                <a:effectLst>
                  <a:outerShdw blurRad="38100" dist="38100" dir="2700000" algn="tl">
                    <a:srgbClr val="000000">
                      <a:alpha val="43137"/>
                    </a:srgbClr>
                  </a:outerShdw>
                </a:effectLst>
                <a:latin typeface="Arial Narrow" panose="020B0606020202030204" pitchFamily="34" charset="0"/>
              </a:rPr>
              <a:t>las ciudades </a:t>
            </a:r>
            <a:r>
              <a:rPr lang="es-CO" sz="3600" b="1" dirty="0" smtClean="0">
                <a:solidFill>
                  <a:schemeClr val="bg1"/>
                </a:solidFill>
                <a:effectLst>
                  <a:outerShdw blurRad="38100" dist="38100" dir="2700000" algn="tl">
                    <a:srgbClr val="000000">
                      <a:alpha val="43137"/>
                    </a:srgbClr>
                  </a:outerShdw>
                </a:effectLst>
                <a:latin typeface="Arial Narrow" panose="020B0606020202030204" pitchFamily="34" charset="0"/>
              </a:rPr>
              <a:t>latinoamericanas</a:t>
            </a:r>
            <a:endParaRPr lang="es-CO" sz="36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457200" lvl="2" indent="-457200" algn="just">
              <a:spcBef>
                <a:spcPts val="400"/>
              </a:spcBef>
              <a:spcAft>
                <a:spcPts val="400"/>
              </a:spcAft>
              <a:buClr>
                <a:schemeClr val="bg1"/>
              </a:buClr>
              <a:buFont typeface="+mj-lt"/>
              <a:buAutoNum type="arabicPeriod"/>
            </a:pPr>
            <a:r>
              <a:rPr lang="es-CO" sz="3600" b="1" dirty="0" smtClean="0">
                <a:solidFill>
                  <a:schemeClr val="bg1"/>
                </a:solidFill>
                <a:effectLst>
                  <a:outerShdw blurRad="38100" dist="38100" dir="2700000" algn="tl">
                    <a:srgbClr val="000000">
                      <a:alpha val="43137"/>
                    </a:srgbClr>
                  </a:outerShdw>
                </a:effectLst>
                <a:latin typeface="Arial Narrow" panose="020B0606020202030204" pitchFamily="34" charset="0"/>
              </a:rPr>
              <a:t>Aprendizaje </a:t>
            </a:r>
            <a:r>
              <a:rPr lang="es-CO" sz="3600" b="1" dirty="0">
                <a:solidFill>
                  <a:schemeClr val="bg1"/>
                </a:solidFill>
                <a:effectLst>
                  <a:outerShdw blurRad="38100" dist="38100" dir="2700000" algn="tl">
                    <a:srgbClr val="000000">
                      <a:alpha val="43137"/>
                    </a:srgbClr>
                  </a:outerShdw>
                </a:effectLst>
                <a:latin typeface="Arial Narrow" panose="020B0606020202030204" pitchFamily="34" charset="0"/>
              </a:rPr>
              <a:t>de las ciudades latinoamericanas para el </a:t>
            </a:r>
            <a:r>
              <a:rPr lang="es-CO" sz="3600" b="1" dirty="0" smtClean="0">
                <a:solidFill>
                  <a:schemeClr val="bg1"/>
                </a:solidFill>
                <a:effectLst>
                  <a:outerShdw blurRad="38100" dist="38100" dir="2700000" algn="tl">
                    <a:srgbClr val="000000">
                      <a:alpha val="43137"/>
                    </a:srgbClr>
                  </a:outerShdw>
                </a:effectLst>
                <a:latin typeface="Arial Narrow" panose="020B0606020202030204" pitchFamily="34" charset="0"/>
              </a:rPr>
              <a:t>mundo.</a:t>
            </a:r>
          </a:p>
          <a:p>
            <a:pPr marL="457200" lvl="2" indent="-457200" algn="just">
              <a:spcBef>
                <a:spcPts val="400"/>
              </a:spcBef>
              <a:spcAft>
                <a:spcPts val="400"/>
              </a:spcAft>
              <a:buClr>
                <a:schemeClr val="bg1"/>
              </a:buClr>
              <a:buFont typeface="+mj-lt"/>
              <a:buAutoNum type="arabicPeriod"/>
            </a:pPr>
            <a:r>
              <a:rPr lang="es-CO" sz="3600" b="1" dirty="0">
                <a:solidFill>
                  <a:schemeClr val="bg1"/>
                </a:solidFill>
                <a:effectLst>
                  <a:outerShdw blurRad="38100" dist="38100" dir="2700000" algn="tl">
                    <a:srgbClr val="000000">
                      <a:alpha val="43137"/>
                    </a:srgbClr>
                  </a:outerShdw>
                </a:effectLst>
                <a:latin typeface="Arial Narrow" panose="020B0606020202030204" pitchFamily="34" charset="0"/>
              </a:rPr>
              <a:t>Retos de las ciudades latinoamericanas hacia la </a:t>
            </a:r>
            <a:r>
              <a:rPr lang="es-CO" sz="3600" b="1" dirty="0" smtClean="0">
                <a:solidFill>
                  <a:schemeClr val="bg1"/>
                </a:solidFill>
                <a:effectLst>
                  <a:outerShdw blurRad="38100" dist="38100" dir="2700000" algn="tl">
                    <a:srgbClr val="000000">
                      <a:alpha val="43137"/>
                    </a:srgbClr>
                  </a:outerShdw>
                </a:effectLst>
                <a:latin typeface="Arial Narrow" panose="020B0606020202030204" pitchFamily="34" charset="0"/>
              </a:rPr>
              <a:t>sostenibilidad.</a:t>
            </a:r>
          </a:p>
          <a:p>
            <a:pPr marL="457200" lvl="2" indent="-457200" algn="just">
              <a:spcBef>
                <a:spcPts val="400"/>
              </a:spcBef>
              <a:spcAft>
                <a:spcPts val="400"/>
              </a:spcAft>
              <a:buClr>
                <a:schemeClr val="bg1"/>
              </a:buClr>
              <a:buFont typeface="+mj-lt"/>
              <a:buAutoNum type="arabicPeriod"/>
            </a:pPr>
            <a:r>
              <a:rPr lang="es-CO" sz="3600" b="1" dirty="0">
                <a:solidFill>
                  <a:schemeClr val="bg1"/>
                </a:solidFill>
                <a:effectLst>
                  <a:outerShdw blurRad="38100" dist="38100" dir="2700000" algn="tl">
                    <a:srgbClr val="000000">
                      <a:alpha val="43137"/>
                    </a:srgbClr>
                  </a:outerShdw>
                </a:effectLst>
                <a:latin typeface="Arial Narrow" panose="020B0606020202030204" pitchFamily="34" charset="0"/>
              </a:rPr>
              <a:t>Rol de las universidades frente al tema.</a:t>
            </a:r>
          </a:p>
          <a:p>
            <a:pPr marL="0" lvl="2" indent="0" algn="just">
              <a:spcBef>
                <a:spcPts val="400"/>
              </a:spcBef>
              <a:spcAft>
                <a:spcPts val="400"/>
              </a:spcAft>
              <a:buClr>
                <a:srgbClr val="002060"/>
              </a:buClr>
              <a:buNone/>
            </a:pPr>
            <a:endParaRPr lang="es-CO" sz="2400"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p:txBody>
      </p:sp>
      <p:sp>
        <p:nvSpPr>
          <p:cNvPr id="35" name="Marcador de contenido 2"/>
          <p:cNvSpPr txBox="1">
            <a:spLocks/>
          </p:cNvSpPr>
          <p:nvPr/>
        </p:nvSpPr>
        <p:spPr>
          <a:xfrm>
            <a:off x="560918" y="5836506"/>
            <a:ext cx="8064895" cy="4923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400"/>
              </a:spcBef>
              <a:spcAft>
                <a:spcPts val="400"/>
              </a:spcAft>
              <a:buClr>
                <a:srgbClr val="002060"/>
              </a:buClr>
              <a:buNone/>
            </a:pPr>
            <a:endParaRPr lang="es-CO"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27240205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266684"/>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5211023"/>
            <a:ext cx="12192000" cy="973502"/>
          </a:xfrm>
          <a:prstGeom prst="rect">
            <a:avLst/>
          </a:prstGeom>
          <a:gradFill flip="none" rotWithShape="1">
            <a:gsLst>
              <a:gs pos="0">
                <a:srgbClr val="197439">
                  <a:alpha val="0"/>
                </a:srgbClr>
              </a:gs>
              <a:gs pos="17000">
                <a:srgbClr val="005D5C">
                  <a:alpha val="30000"/>
                </a:srgbClr>
              </a:gs>
              <a:gs pos="82000">
                <a:srgbClr val="005D5C"/>
              </a:gs>
              <a:gs pos="100000">
                <a:srgbClr val="0021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r">
              <a:spcBef>
                <a:spcPct val="0"/>
              </a:spcBef>
            </a:pPr>
            <a:r>
              <a:rPr lang="es-CO" sz="3600" b="1" dirty="0" smtClean="0">
                <a:solidFill>
                  <a:schemeClr val="bg1">
                    <a:lumMod val="95000"/>
                  </a:schemeClr>
                </a:solidFill>
                <a:latin typeface="Arial Narrow" panose="020B0606020202030204" pitchFamily="34" charset="0"/>
                <a:cs typeface="Gisha" panose="020B0502040204020203" pitchFamily="34" charset="-79"/>
              </a:rPr>
              <a:t>1. Sobre las ciudades latinoamericanas</a:t>
            </a:r>
            <a:endParaRPr lang="es-CO" sz="3600" b="1" dirty="0">
              <a:solidFill>
                <a:schemeClr val="bg1">
                  <a:lumMod val="95000"/>
                </a:schemeClr>
              </a:solidFill>
              <a:latin typeface="Arial Narrow" panose="020B0606020202030204" pitchFamily="34" charset="0"/>
              <a:cs typeface="Gisha" panose="020B0502040204020203" pitchFamily="34" charset="-79"/>
            </a:endParaRPr>
          </a:p>
        </p:txBody>
      </p:sp>
      <p:sp>
        <p:nvSpPr>
          <p:cNvPr id="3" name="CuadroTexto 2"/>
          <p:cNvSpPr txBox="1"/>
          <p:nvPr/>
        </p:nvSpPr>
        <p:spPr>
          <a:xfrm>
            <a:off x="412375" y="257175"/>
            <a:ext cx="4759699" cy="954107"/>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LA CIUDAD </a:t>
            </a: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SOSTENIBLE,</a:t>
            </a:r>
          </a:p>
          <a:p>
            <a:pPr algn="ctr"/>
            <a:r>
              <a:rPr lang="es-CO" sz="2800" b="1" dirty="0" smtClean="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RETOS </a:t>
            </a:r>
            <a:r>
              <a:rPr lang="es-CO" sz="2800" b="1" dirty="0">
                <a:solidFill>
                  <a:schemeClr val="bg1"/>
                </a:solidFill>
                <a:effectLst>
                  <a:outerShdw blurRad="38100" dist="38100" dir="2700000" algn="tl">
                    <a:srgbClr val="000000">
                      <a:alpha val="43137"/>
                    </a:srgbClr>
                  </a:outerShdw>
                </a:effectLst>
                <a:latin typeface="Arial Narrow" panose="020B0606020202030204" pitchFamily="34" charset="0"/>
                <a:cs typeface="Gisha" panose="020B0502040204020203" pitchFamily="34" charset="-79"/>
              </a:rPr>
              <a:t>CONTEMPORÁNEOS</a:t>
            </a:r>
          </a:p>
        </p:txBody>
      </p:sp>
    </p:spTree>
    <p:extLst>
      <p:ext uri="{BB962C8B-B14F-4D97-AF65-F5344CB8AC3E}">
        <p14:creationId xmlns:p14="http://schemas.microsoft.com/office/powerpoint/2010/main" val="3833379827"/>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Grupo 8"/>
          <p:cNvGrpSpPr/>
          <p:nvPr/>
        </p:nvGrpSpPr>
        <p:grpSpPr>
          <a:xfrm>
            <a:off x="5962817" y="962163"/>
            <a:ext cx="5943600" cy="4884183"/>
            <a:chOff x="5962817" y="962163"/>
            <a:chExt cx="5943600" cy="4884183"/>
          </a:xfrm>
        </p:grpSpPr>
        <p:sp>
          <p:nvSpPr>
            <p:cNvPr id="6" name="CuadroTexto 5"/>
            <p:cNvSpPr txBox="1"/>
            <p:nvPr/>
          </p:nvSpPr>
          <p:spPr>
            <a:xfrm>
              <a:off x="7138737" y="962163"/>
              <a:ext cx="607859" cy="369332"/>
            </a:xfrm>
            <a:prstGeom prst="rect">
              <a:avLst/>
            </a:prstGeom>
            <a:noFill/>
          </p:spPr>
          <p:txBody>
            <a:bodyPr wrap="none" rtlCol="0">
              <a:spAutoFit/>
            </a:bodyPr>
            <a:lstStyle/>
            <a:p>
              <a:r>
                <a:rPr lang="es-CO" dirty="0">
                  <a:latin typeface="Arial Narrow" panose="020B0606020202030204" pitchFamily="34" charset="0"/>
                </a:rPr>
                <a:t>1</a:t>
              </a:r>
              <a:r>
                <a:rPr lang="es-CO" dirty="0" smtClean="0">
                  <a:latin typeface="Arial Narrow" panose="020B0606020202030204" pitchFamily="34" charset="0"/>
                </a:rPr>
                <a:t>950</a:t>
              </a:r>
              <a:endParaRPr lang="es-CO" dirty="0">
                <a:latin typeface="Arial Narrow" panose="020B0606020202030204" pitchFamily="34" charset="0"/>
              </a:endParaRPr>
            </a:p>
          </p:txBody>
        </p:sp>
        <p:sp>
          <p:nvSpPr>
            <p:cNvPr id="7" name="Rectángulo 6"/>
            <p:cNvSpPr/>
            <p:nvPr/>
          </p:nvSpPr>
          <p:spPr>
            <a:xfrm>
              <a:off x="9956618" y="962163"/>
              <a:ext cx="607859" cy="369332"/>
            </a:xfrm>
            <a:prstGeom prst="rect">
              <a:avLst/>
            </a:prstGeom>
          </p:spPr>
          <p:txBody>
            <a:bodyPr wrap="none">
              <a:spAutoFit/>
            </a:bodyPr>
            <a:lstStyle/>
            <a:p>
              <a:r>
                <a:rPr lang="es-CO" dirty="0" smtClean="0">
                  <a:latin typeface="Arial Narrow" panose="020B0606020202030204" pitchFamily="34" charset="0"/>
                </a:rPr>
                <a:t>2000</a:t>
              </a:r>
              <a:endParaRPr lang="es-CO" dirty="0">
                <a:latin typeface="Arial Narrow" panose="020B0606020202030204" pitchFamily="34" charset="0"/>
              </a:endParaRPr>
            </a:p>
          </p:txBody>
        </p:sp>
        <p:pic>
          <p:nvPicPr>
            <p:cNvPr id="1032" name="Picture 8" descr="http://p3.usal.edu.ar/index.php/miriada/article/viewFile/3105/3751/105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2817" y="1331495"/>
              <a:ext cx="5943600" cy="451485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7116686" y="5547118"/>
              <a:ext cx="832279" cy="215444"/>
            </a:xfrm>
            <a:prstGeom prst="rect">
              <a:avLst/>
            </a:prstGeom>
            <a:noFill/>
          </p:spPr>
          <p:txBody>
            <a:bodyPr wrap="none" rtlCol="0">
              <a:spAutoFit/>
            </a:bodyPr>
            <a:lstStyle/>
            <a:p>
              <a:r>
                <a:rPr lang="es-CO" sz="800" dirty="0" smtClean="0"/>
                <a:t>20,000-100,000</a:t>
              </a:r>
              <a:endParaRPr lang="es-CO" sz="800" dirty="0"/>
            </a:p>
          </p:txBody>
        </p:sp>
        <p:sp>
          <p:nvSpPr>
            <p:cNvPr id="13" name="CuadroTexto 12"/>
            <p:cNvSpPr txBox="1"/>
            <p:nvPr/>
          </p:nvSpPr>
          <p:spPr>
            <a:xfrm>
              <a:off x="7906455" y="5547118"/>
              <a:ext cx="883575" cy="215444"/>
            </a:xfrm>
            <a:prstGeom prst="rect">
              <a:avLst/>
            </a:prstGeom>
            <a:noFill/>
          </p:spPr>
          <p:txBody>
            <a:bodyPr wrap="none" rtlCol="0">
              <a:spAutoFit/>
            </a:bodyPr>
            <a:lstStyle/>
            <a:p>
              <a:r>
                <a:rPr lang="es-CO" sz="800" dirty="0" smtClean="0"/>
                <a:t>100,000-500,000</a:t>
              </a:r>
              <a:endParaRPr lang="es-CO" sz="800" dirty="0"/>
            </a:p>
          </p:txBody>
        </p:sp>
        <p:sp>
          <p:nvSpPr>
            <p:cNvPr id="14" name="CuadroTexto 13"/>
            <p:cNvSpPr txBox="1"/>
            <p:nvPr/>
          </p:nvSpPr>
          <p:spPr>
            <a:xfrm>
              <a:off x="8757683" y="5537871"/>
              <a:ext cx="960519" cy="215444"/>
            </a:xfrm>
            <a:prstGeom prst="rect">
              <a:avLst/>
            </a:prstGeom>
            <a:noFill/>
          </p:spPr>
          <p:txBody>
            <a:bodyPr wrap="none" rtlCol="0">
              <a:spAutoFit/>
            </a:bodyPr>
            <a:lstStyle/>
            <a:p>
              <a:r>
                <a:rPr lang="es-CO" sz="800" dirty="0" smtClean="0"/>
                <a:t>500,000-1,000,000</a:t>
              </a:r>
              <a:endParaRPr lang="es-CO" sz="800" dirty="0"/>
            </a:p>
          </p:txBody>
        </p:sp>
        <p:sp>
          <p:nvSpPr>
            <p:cNvPr id="15" name="CuadroTexto 14"/>
            <p:cNvSpPr txBox="1"/>
            <p:nvPr/>
          </p:nvSpPr>
          <p:spPr>
            <a:xfrm>
              <a:off x="9684714" y="5547118"/>
              <a:ext cx="1037463" cy="215444"/>
            </a:xfrm>
            <a:prstGeom prst="rect">
              <a:avLst/>
            </a:prstGeom>
            <a:noFill/>
          </p:spPr>
          <p:txBody>
            <a:bodyPr wrap="none" rtlCol="0">
              <a:spAutoFit/>
            </a:bodyPr>
            <a:lstStyle/>
            <a:p>
              <a:r>
                <a:rPr lang="es-CO" sz="800" dirty="0" smtClean="0"/>
                <a:t>1,000,000-3,000,000</a:t>
              </a:r>
              <a:endParaRPr lang="es-CO" sz="800" dirty="0"/>
            </a:p>
          </p:txBody>
        </p:sp>
        <p:sp>
          <p:nvSpPr>
            <p:cNvPr id="16" name="CuadroTexto 15"/>
            <p:cNvSpPr txBox="1"/>
            <p:nvPr/>
          </p:nvSpPr>
          <p:spPr>
            <a:xfrm>
              <a:off x="10688688" y="5550964"/>
              <a:ext cx="646331" cy="215444"/>
            </a:xfrm>
            <a:prstGeom prst="rect">
              <a:avLst/>
            </a:prstGeom>
            <a:noFill/>
          </p:spPr>
          <p:txBody>
            <a:bodyPr wrap="none" rtlCol="0">
              <a:spAutoFit/>
            </a:bodyPr>
            <a:lstStyle/>
            <a:p>
              <a:r>
                <a:rPr lang="es-CO" sz="800" dirty="0"/>
                <a:t>&gt;</a:t>
              </a:r>
              <a:r>
                <a:rPr lang="es-CO" sz="800" dirty="0" smtClean="0"/>
                <a:t>4,000,000</a:t>
              </a:r>
              <a:endParaRPr lang="es-CO" sz="800" dirty="0"/>
            </a:p>
          </p:txBody>
        </p:sp>
      </p:grpSp>
      <p:sp>
        <p:nvSpPr>
          <p:cNvPr id="2" name="CuadroTexto 1"/>
          <p:cNvSpPr txBox="1"/>
          <p:nvPr/>
        </p:nvSpPr>
        <p:spPr>
          <a:xfrm>
            <a:off x="339213" y="756882"/>
            <a:ext cx="5623604" cy="3139321"/>
          </a:xfrm>
          <a:prstGeom prst="rect">
            <a:avLst/>
          </a:prstGeom>
          <a:noFill/>
        </p:spPr>
        <p:txBody>
          <a:bodyPr wrap="square" rtlCol="0">
            <a:spAutoFit/>
          </a:bodyPr>
          <a:lstStyle>
            <a:defPPr>
              <a:defRPr lang="es-ES_tradnl"/>
            </a:defPPr>
            <a:lvl1pPr algn="r">
              <a:defRPr sz="2800" b="1">
                <a:solidFill>
                  <a:srgbClr val="04B3CE"/>
                </a:solidFill>
                <a:latin typeface="Gisha" panose="020B0502040204020203" pitchFamily="34" charset="-79"/>
                <a:cs typeface="Gisha" panose="020B0502040204020203" pitchFamily="34" charset="-79"/>
              </a:defRPr>
            </a:lvl1pPr>
          </a:lstStyle>
          <a:p>
            <a:pPr algn="just"/>
            <a:r>
              <a:rPr lang="es-CO" sz="1800" b="0" dirty="0" smtClean="0">
                <a:solidFill>
                  <a:schemeClr val="tx1">
                    <a:lumMod val="75000"/>
                    <a:lumOff val="25000"/>
                  </a:schemeClr>
                </a:solidFill>
                <a:latin typeface="Arial Narrow" panose="020B0606020202030204" pitchFamily="34" charset="0"/>
              </a:rPr>
              <a:t>Las ciudades capitales de la región son megalópolis, que han crecido inspiradas en los modelos norteamericanos. </a:t>
            </a:r>
          </a:p>
          <a:p>
            <a:pPr algn="just"/>
            <a:endParaRPr lang="es-CO" sz="1800" b="0" dirty="0" smtClean="0">
              <a:solidFill>
                <a:schemeClr val="tx1">
                  <a:lumMod val="75000"/>
                  <a:lumOff val="25000"/>
                </a:schemeClr>
              </a:solidFill>
              <a:latin typeface="Arial Narrow" panose="020B0606020202030204" pitchFamily="34" charset="0"/>
            </a:endParaRPr>
          </a:p>
          <a:p>
            <a:pPr algn="just"/>
            <a:r>
              <a:rPr lang="es-CO" sz="1800" b="0" dirty="0" smtClean="0">
                <a:solidFill>
                  <a:schemeClr val="tx1">
                    <a:lumMod val="75000"/>
                    <a:lumOff val="25000"/>
                  </a:schemeClr>
                </a:solidFill>
                <a:latin typeface="Arial Narrow" panose="020B0606020202030204" pitchFamily="34" charset="0"/>
              </a:rPr>
              <a:t>Las dinámicas sociales en América Latina han generado migraciones urbanas masivas hacia los centros poblados:</a:t>
            </a:r>
          </a:p>
          <a:p>
            <a:pPr algn="just"/>
            <a:endParaRPr lang="es-CO" sz="1800" b="0" dirty="0">
              <a:solidFill>
                <a:schemeClr val="tx1">
                  <a:lumMod val="75000"/>
                  <a:lumOff val="25000"/>
                </a:schemeClr>
              </a:solidFill>
              <a:latin typeface="Arial Narrow" panose="020B0606020202030204" pitchFamily="34" charset="0"/>
            </a:endParaRPr>
          </a:p>
          <a:p>
            <a:pPr marL="285750" indent="-285750" algn="just">
              <a:buFont typeface="Arial" panose="020B0604020202020204" pitchFamily="34" charset="0"/>
              <a:buChar char="•"/>
            </a:pPr>
            <a:r>
              <a:rPr lang="es-CO" sz="1800" b="0" dirty="0" smtClean="0">
                <a:solidFill>
                  <a:schemeClr val="tx1">
                    <a:lumMod val="75000"/>
                    <a:lumOff val="25000"/>
                  </a:schemeClr>
                </a:solidFill>
                <a:latin typeface="Arial Narrow" panose="020B0606020202030204" pitchFamily="34" charset="0"/>
              </a:rPr>
              <a:t>Asentamientos </a:t>
            </a:r>
            <a:r>
              <a:rPr lang="es-CO" sz="1800" b="0" dirty="0">
                <a:solidFill>
                  <a:schemeClr val="tx1">
                    <a:lumMod val="75000"/>
                    <a:lumOff val="25000"/>
                  </a:schemeClr>
                </a:solidFill>
                <a:latin typeface="Arial Narrow" panose="020B0606020202030204" pitchFamily="34" charset="0"/>
              </a:rPr>
              <a:t>dispersos y en zonas de alto </a:t>
            </a:r>
            <a:r>
              <a:rPr lang="es-CO" sz="1800" b="0" dirty="0" smtClean="0">
                <a:solidFill>
                  <a:schemeClr val="tx1">
                    <a:lumMod val="75000"/>
                    <a:lumOff val="25000"/>
                  </a:schemeClr>
                </a:solidFill>
                <a:latin typeface="Arial Narrow" panose="020B0606020202030204" pitchFamily="34" charset="0"/>
              </a:rPr>
              <a:t>riesgo</a:t>
            </a:r>
          </a:p>
          <a:p>
            <a:pPr marL="285750" indent="-285750" algn="just">
              <a:buFont typeface="Arial" panose="020B0604020202020204" pitchFamily="34" charset="0"/>
              <a:buChar char="•"/>
            </a:pPr>
            <a:r>
              <a:rPr lang="es-CO" sz="1800" b="0" dirty="0" smtClean="0">
                <a:solidFill>
                  <a:schemeClr val="tx1">
                    <a:lumMod val="75000"/>
                    <a:lumOff val="25000"/>
                  </a:schemeClr>
                </a:solidFill>
                <a:latin typeface="Arial Narrow" panose="020B0606020202030204" pitchFamily="34" charset="0"/>
              </a:rPr>
              <a:t>Cinturones </a:t>
            </a:r>
            <a:r>
              <a:rPr lang="es-CO" sz="1800" b="0" dirty="0">
                <a:solidFill>
                  <a:schemeClr val="tx1">
                    <a:lumMod val="75000"/>
                    <a:lumOff val="25000"/>
                  </a:schemeClr>
                </a:solidFill>
                <a:latin typeface="Arial Narrow" panose="020B0606020202030204" pitchFamily="34" charset="0"/>
              </a:rPr>
              <a:t>de </a:t>
            </a:r>
            <a:r>
              <a:rPr lang="es-CO" sz="1800" b="0" dirty="0" smtClean="0">
                <a:solidFill>
                  <a:schemeClr val="tx1">
                    <a:lumMod val="75000"/>
                    <a:lumOff val="25000"/>
                  </a:schemeClr>
                </a:solidFill>
                <a:latin typeface="Arial Narrow" panose="020B0606020202030204" pitchFamily="34" charset="0"/>
              </a:rPr>
              <a:t>miseria</a:t>
            </a:r>
          </a:p>
          <a:p>
            <a:pPr marL="285750" indent="-285750" algn="just">
              <a:buFont typeface="Arial" panose="020B0604020202020204" pitchFamily="34" charset="0"/>
              <a:buChar char="•"/>
            </a:pPr>
            <a:r>
              <a:rPr lang="es-CO" sz="1800" b="0" dirty="0" smtClean="0">
                <a:solidFill>
                  <a:schemeClr val="tx1">
                    <a:lumMod val="75000"/>
                    <a:lumOff val="25000"/>
                  </a:schemeClr>
                </a:solidFill>
                <a:latin typeface="Arial Narrow" panose="020B0606020202030204" pitchFamily="34" charset="0"/>
              </a:rPr>
              <a:t>Dificultad en cobertura </a:t>
            </a:r>
            <a:r>
              <a:rPr lang="es-CO" sz="1800" b="0" dirty="0">
                <a:solidFill>
                  <a:schemeClr val="tx1">
                    <a:lumMod val="75000"/>
                    <a:lumOff val="25000"/>
                  </a:schemeClr>
                </a:solidFill>
                <a:latin typeface="Arial Narrow" panose="020B0606020202030204" pitchFamily="34" charset="0"/>
              </a:rPr>
              <a:t>de </a:t>
            </a:r>
            <a:r>
              <a:rPr lang="es-CO" sz="1800" b="0" dirty="0" smtClean="0">
                <a:solidFill>
                  <a:schemeClr val="tx1">
                    <a:lumMod val="75000"/>
                    <a:lumOff val="25000"/>
                  </a:schemeClr>
                </a:solidFill>
                <a:latin typeface="Arial Narrow" panose="020B0606020202030204" pitchFamily="34" charset="0"/>
              </a:rPr>
              <a:t>servicios públicos básicos</a:t>
            </a:r>
          </a:p>
          <a:p>
            <a:pPr marL="285750" indent="-285750" algn="just">
              <a:buFont typeface="Arial" panose="020B0604020202020204" pitchFamily="34" charset="0"/>
              <a:buChar char="•"/>
            </a:pPr>
            <a:r>
              <a:rPr lang="es-CO" sz="1800" b="0" dirty="0">
                <a:solidFill>
                  <a:schemeClr val="tx1">
                    <a:lumMod val="75000"/>
                    <a:lumOff val="25000"/>
                  </a:schemeClr>
                </a:solidFill>
                <a:latin typeface="Arial Narrow" panose="020B0606020202030204" pitchFamily="34" charset="0"/>
              </a:rPr>
              <a:t>Planeación insuficiente</a:t>
            </a:r>
          </a:p>
          <a:p>
            <a:pPr marL="285750" indent="-285750" algn="just">
              <a:buFont typeface="Arial" panose="020B0604020202020204" pitchFamily="34" charset="0"/>
              <a:buChar char="•"/>
            </a:pPr>
            <a:r>
              <a:rPr lang="es-CO" sz="1800" b="0" dirty="0" smtClean="0">
                <a:solidFill>
                  <a:schemeClr val="tx1">
                    <a:lumMod val="75000"/>
                    <a:lumOff val="25000"/>
                  </a:schemeClr>
                </a:solidFill>
                <a:latin typeface="Arial Narrow" panose="020B0606020202030204" pitchFamily="34" charset="0"/>
              </a:rPr>
              <a:t>Recursos económicos insuficientes</a:t>
            </a:r>
            <a:endParaRPr lang="es-CO" sz="1800" b="0" dirty="0">
              <a:solidFill>
                <a:schemeClr val="tx1">
                  <a:lumMod val="75000"/>
                  <a:lumOff val="25000"/>
                </a:schemeClr>
              </a:solidFill>
              <a:latin typeface="Arial Narrow" panose="020B0606020202030204" pitchFamily="34" charset="0"/>
            </a:endParaRPr>
          </a:p>
        </p:txBody>
      </p:sp>
      <p:sp>
        <p:nvSpPr>
          <p:cNvPr id="3" name="AutoShape 2" descr="Resultado de imagen para poblacion ciudades latinoamerican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rotWithShape="1">
          <a:blip r:embed="rId5">
            <a:clrChange>
              <a:clrFrom>
                <a:srgbClr val="FFFFFF"/>
              </a:clrFrom>
              <a:clrTo>
                <a:srgbClr val="FFFFFF">
                  <a:alpha val="0"/>
                </a:srgbClr>
              </a:clrTo>
            </a:clrChange>
          </a:blip>
          <a:srcRect b="15133"/>
          <a:stretch/>
        </p:blipFill>
        <p:spPr>
          <a:xfrm>
            <a:off x="0" y="3892570"/>
            <a:ext cx="5935976" cy="2143015"/>
          </a:xfrm>
          <a:prstGeom prst="rect">
            <a:avLst/>
          </a:prstGeom>
        </p:spPr>
      </p:pic>
      <p:sp>
        <p:nvSpPr>
          <p:cNvPr id="10" name="CuadroTexto 9"/>
          <p:cNvSpPr txBox="1"/>
          <p:nvPr/>
        </p:nvSpPr>
        <p:spPr>
          <a:xfrm>
            <a:off x="5905500" y="6185556"/>
            <a:ext cx="2066386" cy="230832"/>
          </a:xfrm>
          <a:prstGeom prst="rect">
            <a:avLst/>
          </a:prstGeom>
        </p:spPr>
        <p:txBody>
          <a:bodyPr wrap="square">
            <a:spAutoFit/>
          </a:bodyPr>
          <a:lstStyle>
            <a:defPPr>
              <a:defRPr lang="es-ES_tradnl"/>
            </a:defPPr>
            <a:lvl1pPr>
              <a:defRPr sz="900">
                <a:solidFill>
                  <a:schemeClr val="bg1">
                    <a:lumMod val="50000"/>
                  </a:schemeClr>
                </a:solidFill>
              </a:defRPr>
            </a:lvl1pPr>
          </a:lstStyle>
          <a:p>
            <a:r>
              <a:rPr lang="es-CO" dirty="0"/>
              <a:t>Fuente:  C. Osorio 2015</a:t>
            </a:r>
          </a:p>
        </p:txBody>
      </p:sp>
      <p:sp>
        <p:nvSpPr>
          <p:cNvPr id="17" name="Rectángulo 16"/>
          <p:cNvSpPr/>
          <p:nvPr/>
        </p:nvSpPr>
        <p:spPr>
          <a:xfrm>
            <a:off x="158416" y="6116306"/>
            <a:ext cx="5006975" cy="369332"/>
          </a:xfrm>
          <a:prstGeom prst="rect">
            <a:avLst/>
          </a:prstGeom>
        </p:spPr>
        <p:txBody>
          <a:bodyPr wrap="square">
            <a:spAutoFit/>
          </a:bodyPr>
          <a:lstStyle/>
          <a:p>
            <a:r>
              <a:rPr lang="es-CO" sz="900" dirty="0" smtClean="0">
                <a:solidFill>
                  <a:schemeClr val="bg1">
                    <a:lumMod val="50000"/>
                  </a:schemeClr>
                </a:solidFill>
              </a:rPr>
              <a:t>Fuente imagen: http</a:t>
            </a:r>
            <a:r>
              <a:rPr lang="es-CO" sz="900" dirty="0">
                <a:solidFill>
                  <a:schemeClr val="bg1">
                    <a:lumMod val="50000"/>
                  </a:schemeClr>
                </a:solidFill>
              </a:rPr>
              <a:t>://medioambienteclimaticolambayeque.blogspot.com.co/2014/08/ranking-los-10-grandes-retos-de-las.html</a:t>
            </a:r>
          </a:p>
        </p:txBody>
      </p:sp>
      <p:sp>
        <p:nvSpPr>
          <p:cNvPr id="18" name="Rectángulo 17"/>
          <p:cNvSpPr/>
          <p:nvPr/>
        </p:nvSpPr>
        <p:spPr>
          <a:xfrm>
            <a:off x="5905500" y="6024114"/>
            <a:ext cx="6096000" cy="230832"/>
          </a:xfrm>
          <a:prstGeom prst="rect">
            <a:avLst/>
          </a:prstGeom>
        </p:spPr>
        <p:txBody>
          <a:bodyPr wrap="square">
            <a:spAutoFit/>
          </a:bodyPr>
          <a:lstStyle/>
          <a:p>
            <a:r>
              <a:rPr lang="es-CO" sz="900" dirty="0">
                <a:solidFill>
                  <a:schemeClr val="bg1">
                    <a:lumMod val="50000"/>
                  </a:schemeClr>
                </a:solidFill>
              </a:rPr>
              <a:t>Fuente imagen: http://p3.usal.edu.ar/index.php/miriada/article/view/3105/3751</a:t>
            </a:r>
          </a:p>
        </p:txBody>
      </p:sp>
      <p:sp>
        <p:nvSpPr>
          <p:cNvPr id="19" name="Rectángulo 18"/>
          <p:cNvSpPr/>
          <p:nvPr/>
        </p:nvSpPr>
        <p:spPr>
          <a:xfrm>
            <a:off x="307975" y="200274"/>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En cuanto a población</a:t>
            </a:r>
            <a:endParaRPr lang="es-CO" b="1" dirty="0">
              <a:solidFill>
                <a:srgbClr val="00A6B9"/>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142404711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800152" y="5871727"/>
            <a:ext cx="10160390" cy="369332"/>
          </a:xfrm>
          <a:prstGeom prst="rect">
            <a:avLst/>
          </a:prstGeom>
          <a:noFill/>
        </p:spPr>
        <p:txBody>
          <a:bodyPr wrap="square" rtlCol="0">
            <a:spAutoFit/>
          </a:bodyPr>
          <a:lstStyle/>
          <a:p>
            <a:pPr algn="ctr"/>
            <a:r>
              <a:rPr lang="es-CO" b="1" dirty="0" smtClean="0">
                <a:solidFill>
                  <a:schemeClr val="tx1">
                    <a:lumMod val="75000"/>
                    <a:lumOff val="25000"/>
                  </a:schemeClr>
                </a:solidFill>
                <a:latin typeface="Arial Narrow" panose="020B0606020202030204" pitchFamily="34" charset="0"/>
                <a:cs typeface="Gisha" panose="020B0502040204020203" pitchFamily="34" charset="-79"/>
              </a:rPr>
              <a:t>LA ESPECULACIÓN SE CONVIERTE EN EL DETERMINANTE DE LA FORMA Y LA CALIDAD DE LA CIUDAD</a:t>
            </a:r>
            <a:endParaRPr lang="es-CO" b="1" dirty="0">
              <a:solidFill>
                <a:schemeClr val="tx1">
                  <a:lumMod val="75000"/>
                  <a:lumOff val="25000"/>
                </a:schemeClr>
              </a:solidFill>
              <a:latin typeface="Arial Narrow" panose="020B0606020202030204" pitchFamily="34" charset="0"/>
              <a:cs typeface="Gisha" panose="020B0502040204020203" pitchFamily="34" charset="-79"/>
            </a:endParaRPr>
          </a:p>
        </p:txBody>
      </p:sp>
      <p:grpSp>
        <p:nvGrpSpPr>
          <p:cNvPr id="7" name="Grupo 6"/>
          <p:cNvGrpSpPr/>
          <p:nvPr/>
        </p:nvGrpSpPr>
        <p:grpSpPr>
          <a:xfrm>
            <a:off x="1308194" y="819963"/>
            <a:ext cx="8864086" cy="5607708"/>
            <a:chOff x="1586344" y="789207"/>
            <a:chExt cx="8662737" cy="5091729"/>
          </a:xfrm>
        </p:grpSpPr>
        <p:pic>
          <p:nvPicPr>
            <p:cNvPr id="3" name="Imagen 2"/>
            <p:cNvPicPr>
              <a:picLocks noChangeAspect="1"/>
            </p:cNvPicPr>
            <p:nvPr/>
          </p:nvPicPr>
          <p:blipFill rotWithShape="1">
            <a:blip r:embed="rId4"/>
            <a:srcRect l="9073" t="14444" r="8716" b="11077"/>
            <a:stretch/>
          </p:blipFill>
          <p:spPr>
            <a:xfrm>
              <a:off x="1586344" y="789207"/>
              <a:ext cx="8662737" cy="4414558"/>
            </a:xfrm>
            <a:prstGeom prst="rect">
              <a:avLst/>
            </a:prstGeom>
          </p:spPr>
        </p:pic>
        <p:sp>
          <p:nvSpPr>
            <p:cNvPr id="6" name="CuadroTexto 5"/>
            <p:cNvSpPr txBox="1"/>
            <p:nvPr/>
          </p:nvSpPr>
          <p:spPr>
            <a:xfrm>
              <a:off x="6054640" y="5671343"/>
              <a:ext cx="1187516" cy="209593"/>
            </a:xfrm>
            <a:prstGeom prst="rect">
              <a:avLst/>
            </a:prstGeom>
          </p:spPr>
          <p:txBody>
            <a:bodyPr wrap="square">
              <a:spAutoFit/>
            </a:bodyPr>
            <a:lstStyle>
              <a:defPPr>
                <a:defRPr lang="es-ES_tradnl"/>
              </a:defPPr>
              <a:lvl1pPr>
                <a:defRPr sz="900">
                  <a:solidFill>
                    <a:schemeClr val="bg1">
                      <a:lumMod val="50000"/>
                    </a:schemeClr>
                  </a:solidFill>
                </a:defRPr>
              </a:lvl1pPr>
            </a:lstStyle>
            <a:p>
              <a:r>
                <a:rPr lang="es-CO" dirty="0"/>
                <a:t>(C. Osorio, 2015)</a:t>
              </a:r>
            </a:p>
          </p:txBody>
        </p:sp>
      </p:grpSp>
      <p:sp>
        <p:nvSpPr>
          <p:cNvPr id="2" name="Rectángulo 1"/>
          <p:cNvSpPr/>
          <p:nvPr/>
        </p:nvSpPr>
        <p:spPr>
          <a:xfrm>
            <a:off x="1101717" y="6210304"/>
            <a:ext cx="6096000" cy="230832"/>
          </a:xfrm>
          <a:prstGeom prst="rect">
            <a:avLst/>
          </a:prstGeom>
        </p:spPr>
        <p:txBody>
          <a:bodyPr wrap="square">
            <a:spAutoFit/>
          </a:bodyPr>
          <a:lstStyle/>
          <a:p>
            <a:r>
              <a:rPr lang="es-CO" sz="900" dirty="0" smtClean="0">
                <a:solidFill>
                  <a:schemeClr val="bg1">
                    <a:lumMod val="50000"/>
                  </a:schemeClr>
                </a:solidFill>
              </a:rPr>
              <a:t>Fuente imagen: https</a:t>
            </a:r>
            <a:r>
              <a:rPr lang="es-CO" sz="900" dirty="0">
                <a:solidFill>
                  <a:schemeClr val="bg1">
                    <a:lumMod val="50000"/>
                  </a:schemeClr>
                </a:solidFill>
              </a:rPr>
              <a:t>://</a:t>
            </a:r>
            <a:r>
              <a:rPr lang="es-CO" sz="900" dirty="0" smtClean="0">
                <a:solidFill>
                  <a:schemeClr val="bg1">
                    <a:lumMod val="50000"/>
                  </a:schemeClr>
                </a:solidFill>
              </a:rPr>
              <a:t>es.slideshare.net/carolinaosorioi/documento-de-soporte-tesis-52309308    |</a:t>
            </a:r>
            <a:endParaRPr lang="es-CO" sz="900" dirty="0">
              <a:solidFill>
                <a:schemeClr val="bg1">
                  <a:lumMod val="50000"/>
                </a:schemeClr>
              </a:solidFill>
            </a:endParaRPr>
          </a:p>
        </p:txBody>
      </p:sp>
      <p:sp>
        <p:nvSpPr>
          <p:cNvPr id="9" name="Rectángulo 8"/>
          <p:cNvSpPr/>
          <p:nvPr/>
        </p:nvSpPr>
        <p:spPr>
          <a:xfrm>
            <a:off x="307975" y="200274"/>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Expansión urbana explosiva</a:t>
            </a:r>
            <a:endParaRPr lang="es-CO" b="1" dirty="0">
              <a:solidFill>
                <a:srgbClr val="00A6B9"/>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5401926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899650" y="6231433"/>
            <a:ext cx="2757949" cy="230832"/>
          </a:xfrm>
          <a:prstGeom prst="rect">
            <a:avLst/>
          </a:prstGeom>
        </p:spPr>
        <p:txBody>
          <a:bodyPr wrap="square">
            <a:spAutoFit/>
          </a:bodyPr>
          <a:lstStyle/>
          <a:p>
            <a:r>
              <a:rPr lang="es-CO" sz="900" dirty="0" smtClean="0">
                <a:solidFill>
                  <a:schemeClr val="bg1">
                    <a:lumMod val="50000"/>
                  </a:schemeClr>
                </a:solidFill>
              </a:rPr>
              <a:t>Fuente imagen: </a:t>
            </a:r>
            <a:r>
              <a:rPr lang="es-CO" sz="900" dirty="0" err="1" smtClean="0">
                <a:solidFill>
                  <a:schemeClr val="bg1">
                    <a:lumMod val="50000"/>
                  </a:schemeClr>
                </a:solidFill>
              </a:rPr>
              <a:t>Flickr:Thomas</a:t>
            </a:r>
            <a:r>
              <a:rPr lang="es-CO" sz="900" dirty="0" smtClean="0">
                <a:solidFill>
                  <a:schemeClr val="bg1">
                    <a:lumMod val="50000"/>
                  </a:schemeClr>
                </a:solidFill>
              </a:rPr>
              <a:t> </a:t>
            </a:r>
            <a:r>
              <a:rPr lang="es-CO" sz="900" dirty="0" err="1">
                <a:solidFill>
                  <a:schemeClr val="bg1">
                    <a:lumMod val="50000"/>
                  </a:schemeClr>
                </a:solidFill>
              </a:rPr>
              <a:t>Hobbs</a:t>
            </a:r>
            <a:endParaRPr lang="es-CO" sz="900" dirty="0">
              <a:solidFill>
                <a:schemeClr val="bg1">
                  <a:lumMod val="50000"/>
                </a:schemeClr>
              </a:solidFill>
            </a:endParaRPr>
          </a:p>
        </p:txBody>
      </p:sp>
      <p:pic>
        <p:nvPicPr>
          <p:cNvPr id="6" name="Imagen 5"/>
          <p:cNvPicPr>
            <a:picLocks noChangeAspect="1"/>
          </p:cNvPicPr>
          <p:nvPr/>
        </p:nvPicPr>
        <p:blipFill>
          <a:blip r:embed="rId5"/>
          <a:stretch>
            <a:fillRect/>
          </a:stretch>
        </p:blipFill>
        <p:spPr>
          <a:xfrm>
            <a:off x="899651" y="763229"/>
            <a:ext cx="7315201" cy="5486400"/>
          </a:xfrm>
          <a:prstGeom prst="rect">
            <a:avLst/>
          </a:prstGeom>
        </p:spPr>
      </p:pic>
      <p:sp>
        <p:nvSpPr>
          <p:cNvPr id="7" name="Rectángulo 6"/>
          <p:cNvSpPr/>
          <p:nvPr/>
        </p:nvSpPr>
        <p:spPr>
          <a:xfrm>
            <a:off x="2763990" y="6243737"/>
            <a:ext cx="963725" cy="230832"/>
          </a:xfrm>
          <a:prstGeom prst="rect">
            <a:avLst/>
          </a:prstGeom>
        </p:spPr>
        <p:txBody>
          <a:bodyPr wrap="none">
            <a:spAutoFit/>
          </a:bodyPr>
          <a:lstStyle/>
          <a:p>
            <a:r>
              <a:rPr lang="es-CO" sz="900" dirty="0">
                <a:solidFill>
                  <a:schemeClr val="bg1">
                    <a:lumMod val="50000"/>
                  </a:schemeClr>
                </a:solidFill>
              </a:rPr>
              <a:t>www.andalan.es</a:t>
            </a:r>
          </a:p>
        </p:txBody>
      </p:sp>
      <p:sp>
        <p:nvSpPr>
          <p:cNvPr id="8" name="Rectángulo 7"/>
          <p:cNvSpPr/>
          <p:nvPr/>
        </p:nvSpPr>
        <p:spPr>
          <a:xfrm>
            <a:off x="307975" y="194071"/>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p:txBody>
      </p:sp>
    </p:spTree>
    <p:extLst>
      <p:ext uri="{BB962C8B-B14F-4D97-AF65-F5344CB8AC3E}">
        <p14:creationId xmlns:p14="http://schemas.microsoft.com/office/powerpoint/2010/main" val="571817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07975" y="986742"/>
            <a:ext cx="11722344" cy="2031325"/>
          </a:xfrm>
          <a:prstGeom prst="rect">
            <a:avLst/>
          </a:prstGeom>
          <a:noFill/>
        </p:spPr>
        <p:txBody>
          <a:bodyPr wrap="square" rtlCol="0">
            <a:spAutoFit/>
          </a:bodyPr>
          <a:lstStyle>
            <a:defPPr>
              <a:defRPr lang="es-ES_tradnl"/>
            </a:defPPr>
            <a:lvl1pPr algn="just">
              <a:defRPr b="0">
                <a:solidFill>
                  <a:schemeClr val="tx1">
                    <a:lumMod val="75000"/>
                    <a:lumOff val="25000"/>
                  </a:schemeClr>
                </a:solidFill>
                <a:latin typeface="Arial Narrow" panose="020B0606020202030204" pitchFamily="34" charset="0"/>
                <a:cs typeface="Gisha" panose="020B0502040204020203" pitchFamily="34" charset="-79"/>
              </a:defRPr>
            </a:lvl1pPr>
          </a:lstStyle>
          <a:p>
            <a:r>
              <a:rPr lang="es-CO" b="1" dirty="0"/>
              <a:t>VIVIENDAS ENCERRADAS Y DEPENDIENTES DEL </a:t>
            </a:r>
            <a:r>
              <a:rPr lang="es-CO" b="1" dirty="0" smtClean="0"/>
              <a:t>AUTOMÓVIL</a:t>
            </a:r>
            <a:endParaRPr lang="es-CO" b="1" dirty="0"/>
          </a:p>
          <a:p>
            <a:endParaRPr lang="es-CO" dirty="0"/>
          </a:p>
          <a:p>
            <a:r>
              <a:rPr lang="es-CO" dirty="0"/>
              <a:t>La inseguridad urbana ha generado un auge de unidades cerradas, que rompen el tejido urbano, generan exclusión y separan a las personas de la ciudad.</a:t>
            </a:r>
          </a:p>
          <a:p>
            <a:endParaRPr lang="es-CO" dirty="0"/>
          </a:p>
          <a:p>
            <a:r>
              <a:rPr lang="es-CO" dirty="0"/>
              <a:t>La especulación con el uso del suelo genera </a:t>
            </a:r>
            <a:r>
              <a:rPr lang="es-CO" dirty="0" smtClean="0"/>
              <a:t>densificación </a:t>
            </a:r>
            <a:r>
              <a:rPr lang="es-CO" dirty="0"/>
              <a:t>en zonas apartadas, </a:t>
            </a:r>
            <a:r>
              <a:rPr lang="es-CO" dirty="0" smtClean="0"/>
              <a:t>donde usualmente </a:t>
            </a:r>
            <a:r>
              <a:rPr lang="es-CO" dirty="0"/>
              <a:t>hay </a:t>
            </a:r>
            <a:r>
              <a:rPr lang="es-CO" dirty="0" smtClean="0"/>
              <a:t>pocas alternativas </a:t>
            </a:r>
            <a:r>
              <a:rPr lang="es-CO" dirty="0"/>
              <a:t>de movilidad </a:t>
            </a:r>
            <a:r>
              <a:rPr lang="es-CO" dirty="0" smtClean="0"/>
              <a:t>diferentes al automóvil.</a:t>
            </a:r>
            <a:endParaRPr lang="es-CO" dirty="0"/>
          </a:p>
        </p:txBody>
      </p:sp>
      <p:pic>
        <p:nvPicPr>
          <p:cNvPr id="3074" name="Picture 2" descr="http://ingeurbe.com/wp-content/uploads/2014/12/banner-milan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193293"/>
            <a:ext cx="7557948" cy="270606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07975" y="5951470"/>
            <a:ext cx="3792077" cy="369332"/>
          </a:xfrm>
          <a:prstGeom prst="rect">
            <a:avLst/>
          </a:prstGeom>
        </p:spPr>
        <p:txBody>
          <a:bodyPr wrap="square">
            <a:spAutoFit/>
          </a:bodyPr>
          <a:lstStyle/>
          <a:p>
            <a:r>
              <a:rPr lang="es-CO" sz="900" dirty="0">
                <a:solidFill>
                  <a:schemeClr val="bg1">
                    <a:lumMod val="50000"/>
                  </a:schemeClr>
                </a:solidFill>
              </a:rPr>
              <a:t>Fuente imágenes: ingeurbe.com</a:t>
            </a:r>
          </a:p>
          <a:p>
            <a:r>
              <a:rPr lang="es-CO" sz="900" dirty="0">
                <a:solidFill>
                  <a:schemeClr val="bg1">
                    <a:lumMod val="50000"/>
                  </a:schemeClr>
                </a:solidFill>
              </a:rPr>
              <a:t>https://www.google.es/maps/</a:t>
            </a:r>
          </a:p>
        </p:txBody>
      </p:sp>
      <p:pic>
        <p:nvPicPr>
          <p:cNvPr id="5" name="Imagen 4"/>
          <p:cNvPicPr>
            <a:picLocks noChangeAspect="1"/>
          </p:cNvPicPr>
          <p:nvPr/>
        </p:nvPicPr>
        <p:blipFill>
          <a:blip r:embed="rId6"/>
          <a:stretch>
            <a:fillRect/>
          </a:stretch>
        </p:blipFill>
        <p:spPr>
          <a:xfrm>
            <a:off x="7854255" y="3193293"/>
            <a:ext cx="4086706" cy="2706062"/>
          </a:xfrm>
          <a:prstGeom prst="rect">
            <a:avLst/>
          </a:prstGeom>
        </p:spPr>
      </p:pic>
      <p:sp>
        <p:nvSpPr>
          <p:cNvPr id="9" name="Rectángulo 8"/>
          <p:cNvSpPr/>
          <p:nvPr/>
        </p:nvSpPr>
        <p:spPr>
          <a:xfrm>
            <a:off x="307975" y="200274"/>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a:p>
            <a:pPr marL="0" lvl="2">
              <a:spcBef>
                <a:spcPct val="0"/>
              </a:spcBef>
            </a:pPr>
            <a:r>
              <a:rPr lang="es-CO" b="1" dirty="0" smtClean="0">
                <a:solidFill>
                  <a:srgbClr val="00A6B9"/>
                </a:solidFill>
                <a:latin typeface="Arial Narrow" panose="020B0606020202030204" pitchFamily="34" charset="0"/>
                <a:cs typeface="Gisha" panose="020B0502040204020203" pitchFamily="34" charset="-79"/>
              </a:rPr>
              <a:t>       Carencia de tejido urbano</a:t>
            </a:r>
            <a:endParaRPr lang="es-CO" b="1" dirty="0">
              <a:solidFill>
                <a:srgbClr val="00A6B9"/>
              </a:solidFill>
              <a:latin typeface="Arial Narrow" panose="020B0606020202030204" pitchFamily="34" charset="0"/>
              <a:cs typeface="Gisha" panose="020B0502040204020203" pitchFamily="34" charset="-79"/>
            </a:endParaRPr>
          </a:p>
        </p:txBody>
      </p:sp>
    </p:spTree>
    <p:extLst>
      <p:ext uri="{BB962C8B-B14F-4D97-AF65-F5344CB8AC3E}">
        <p14:creationId xmlns:p14="http://schemas.microsoft.com/office/powerpoint/2010/main" val="3716423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64641245"/>
              </p:ext>
            </p:extLst>
          </p:nvPr>
        </p:nvGraphicFramePr>
        <p:xfrm>
          <a:off x="1571869" y="840658"/>
          <a:ext cx="8928983" cy="5757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ángulo 2"/>
          <p:cNvSpPr/>
          <p:nvPr/>
        </p:nvSpPr>
        <p:spPr>
          <a:xfrm>
            <a:off x="307975" y="194071"/>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p:txBody>
      </p:sp>
    </p:spTree>
    <p:extLst>
      <p:ext uri="{BB962C8B-B14F-4D97-AF65-F5344CB8AC3E}">
        <p14:creationId xmlns:p14="http://schemas.microsoft.com/office/powerpoint/2010/main" val="3778164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32" name="Picture 8" descr="Resultado de imagen para congestión bogo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67" y="778967"/>
            <a:ext cx="8391833" cy="472040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752167" y="5499373"/>
            <a:ext cx="8391833" cy="954107"/>
          </a:xfrm>
          <a:prstGeom prst="rect">
            <a:avLst/>
          </a:prstGeom>
          <a:noFill/>
        </p:spPr>
        <p:txBody>
          <a:bodyPr wrap="square" rtlCol="0">
            <a:spAutoFit/>
          </a:bodyPr>
          <a:lstStyle/>
          <a:p>
            <a:pPr algn="ctr"/>
            <a:r>
              <a:rPr lang="es-CO" sz="2800" dirty="0">
                <a:solidFill>
                  <a:schemeClr val="tx1">
                    <a:lumMod val="75000"/>
                    <a:lumOff val="25000"/>
                  </a:schemeClr>
                </a:solidFill>
                <a:latin typeface="Arial Narrow" panose="020B0606020202030204" pitchFamily="34" charset="0"/>
              </a:rPr>
              <a:t>Las ciudades </a:t>
            </a:r>
            <a:r>
              <a:rPr lang="es-CO" sz="2800" dirty="0" smtClean="0">
                <a:solidFill>
                  <a:schemeClr val="tx1">
                    <a:lumMod val="75000"/>
                    <a:lumOff val="25000"/>
                  </a:schemeClr>
                </a:solidFill>
                <a:latin typeface="Arial Narrow" panose="020B0606020202030204" pitchFamily="34" charset="0"/>
              </a:rPr>
              <a:t>latinoamericanas </a:t>
            </a:r>
            <a:r>
              <a:rPr lang="es-CO" sz="2800" dirty="0">
                <a:solidFill>
                  <a:schemeClr val="tx1">
                    <a:lumMod val="75000"/>
                    <a:lumOff val="25000"/>
                  </a:schemeClr>
                </a:solidFill>
                <a:latin typeface="Arial Narrow" panose="020B0606020202030204" pitchFamily="34" charset="0"/>
              </a:rPr>
              <a:t>comparten retos de sostenibilidad con ciudades de otros lugares del mundo.</a:t>
            </a:r>
          </a:p>
        </p:txBody>
      </p:sp>
      <p:sp>
        <p:nvSpPr>
          <p:cNvPr id="2" name="Rectángulo 1"/>
          <p:cNvSpPr/>
          <p:nvPr/>
        </p:nvSpPr>
        <p:spPr>
          <a:xfrm>
            <a:off x="752167" y="6313044"/>
            <a:ext cx="8948044" cy="230832"/>
          </a:xfrm>
          <a:prstGeom prst="rect">
            <a:avLst/>
          </a:prstGeom>
        </p:spPr>
        <p:txBody>
          <a:bodyPr wrap="square">
            <a:spAutoFit/>
          </a:bodyPr>
          <a:lstStyle/>
          <a:p>
            <a:r>
              <a:rPr lang="es-CO" sz="900" dirty="0" smtClean="0">
                <a:solidFill>
                  <a:schemeClr val="bg1">
                    <a:lumMod val="50000"/>
                  </a:schemeClr>
                </a:solidFill>
              </a:rPr>
              <a:t>Fuente imagen: http</a:t>
            </a:r>
            <a:r>
              <a:rPr lang="es-CO" sz="900" dirty="0">
                <a:solidFill>
                  <a:schemeClr val="bg1">
                    <a:lumMod val="50000"/>
                  </a:schemeClr>
                </a:solidFill>
              </a:rPr>
              <a:t>://www.larepublica.co/economia/en-bogot%C3%A1-y-medell%C3%ADn-se-anda-20-kil%C3%B3metros-por-hora-seg%C3%BAn-cifras-del-banco-mundial_100846</a:t>
            </a:r>
          </a:p>
        </p:txBody>
      </p:sp>
      <p:sp>
        <p:nvSpPr>
          <p:cNvPr id="6" name="Rectángulo 5"/>
          <p:cNvSpPr/>
          <p:nvPr/>
        </p:nvSpPr>
        <p:spPr>
          <a:xfrm>
            <a:off x="307975" y="194071"/>
            <a:ext cx="7116686" cy="502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spcBef>
                <a:spcPct val="0"/>
              </a:spcBef>
              <a:buAutoNum type="arabicPeriod"/>
            </a:pPr>
            <a:r>
              <a:rPr lang="es-CO" b="1" dirty="0" smtClean="0">
                <a:solidFill>
                  <a:srgbClr val="004E5A"/>
                </a:solidFill>
                <a:latin typeface="Arial Narrow" panose="020B0606020202030204" pitchFamily="34" charset="0"/>
                <a:cs typeface="Gisha" panose="020B0502040204020203" pitchFamily="34" charset="-79"/>
              </a:rPr>
              <a:t>¿CÓMO SON LAS CIUDADES LATINOAMERICANAS? </a:t>
            </a:r>
          </a:p>
        </p:txBody>
      </p:sp>
    </p:spTree>
    <p:extLst>
      <p:ext uri="{BB962C8B-B14F-4D97-AF65-F5344CB8AC3E}">
        <p14:creationId xmlns:p14="http://schemas.microsoft.com/office/powerpoint/2010/main" val="3013317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3720</TotalTime>
  <Words>1190</Words>
  <Application>Microsoft Office PowerPoint</Application>
  <PresentationFormat>Panorámica</PresentationFormat>
  <Paragraphs>124</Paragraphs>
  <Slides>20</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Arial Narrow</vt:lpstr>
      <vt:lpstr>Calibri</vt:lpstr>
      <vt:lpstr>Calibri Light</vt:lpstr>
      <vt:lpstr>Franklin Gothic Demi Cond</vt:lpstr>
      <vt:lpstr>Gisha</vt:lpstr>
      <vt:lpstr>Tema de Office</vt:lpstr>
      <vt:lpstr>LA CIUDAD SOSTENIBLE, RETOS CONTEMPORÁNEOS Carlos Felipe Londoño Rector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Carlos Felipe Londoño Álvarez</cp:lastModifiedBy>
  <cp:revision>225</cp:revision>
  <dcterms:created xsi:type="dcterms:W3CDTF">2016-02-16T20:26:15Z</dcterms:created>
  <dcterms:modified xsi:type="dcterms:W3CDTF">2017-07-03T20:49:14Z</dcterms:modified>
</cp:coreProperties>
</file>