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3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6"/>
  </p:sldMasterIdLst>
  <p:notesMasterIdLst>
    <p:notesMasterId r:id="rId34"/>
  </p:notesMasterIdLst>
  <p:sldIdLst>
    <p:sldId id="262" r:id="rId7"/>
    <p:sldId id="293" r:id="rId8"/>
    <p:sldId id="292" r:id="rId9"/>
    <p:sldId id="294" r:id="rId10"/>
    <p:sldId id="295" r:id="rId11"/>
    <p:sldId id="297" r:id="rId12"/>
    <p:sldId id="296" r:id="rId13"/>
    <p:sldId id="266" r:id="rId14"/>
    <p:sldId id="298" r:id="rId15"/>
    <p:sldId id="280" r:id="rId16"/>
    <p:sldId id="299" r:id="rId17"/>
    <p:sldId id="276" r:id="rId18"/>
    <p:sldId id="311" r:id="rId19"/>
    <p:sldId id="301" r:id="rId20"/>
    <p:sldId id="272" r:id="rId21"/>
    <p:sldId id="302" r:id="rId22"/>
    <p:sldId id="312" r:id="rId23"/>
    <p:sldId id="278" r:id="rId24"/>
    <p:sldId id="303" r:id="rId25"/>
    <p:sldId id="304" r:id="rId26"/>
    <p:sldId id="305" r:id="rId27"/>
    <p:sldId id="310" r:id="rId28"/>
    <p:sldId id="306" r:id="rId29"/>
    <p:sldId id="307" r:id="rId30"/>
    <p:sldId id="308" r:id="rId31"/>
    <p:sldId id="285" r:id="rId32"/>
    <p:sldId id="286" r:id="rId33"/>
  </p:sldIdLst>
  <p:sldSz cx="12192000" cy="6858000"/>
  <p:notesSz cx="6858000" cy="9144000"/>
  <p:defaultTextStyle>
    <a:defPPr>
      <a:defRPr lang="es-ES_tradnl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A488322-F2BA-4B5B-9748-0D474271808F}" styleName="Estilo medio 3 - Énfasis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89946" autoAdjust="0"/>
  </p:normalViewPr>
  <p:slideViewPr>
    <p:cSldViewPr snapToGrid="0" snapToObjects="1">
      <p:cViewPr varScale="1">
        <p:scale>
          <a:sx n="65" d="100"/>
          <a:sy n="65" d="100"/>
        </p:scale>
        <p:origin x="66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theme" Target="theme/theme1.xml"/><Relationship Id="rId5" Type="http://schemas.openxmlformats.org/officeDocument/2006/relationships/customXml" Target="../customXml/item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presProps" Target="presProps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C525708-0850-BE4E-B8FA-F6A8A06AF87B}" type="doc">
      <dgm:prSet loTypeId="urn:microsoft.com/office/officeart/2005/8/layout/chevron1" loCatId="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7BCE01FC-E094-BE46-9CB5-B8A362024040}">
      <dgm:prSet phldrT="[Texto]" custT="1"/>
      <dgm:spPr/>
      <dgm:t>
        <a:bodyPr/>
        <a:lstStyle/>
        <a:p>
          <a:r>
            <a:rPr lang="es-ES" sz="2000" b="1" dirty="0" smtClean="0"/>
            <a:t>Bancos de Germoplasma </a:t>
          </a:r>
          <a:endParaRPr lang="es-ES" sz="2000" b="1" dirty="0"/>
        </a:p>
      </dgm:t>
    </dgm:pt>
    <dgm:pt modelId="{3C792391-ABF4-244B-85CD-332D2CBF3160}" type="parTrans" cxnId="{5DCB1BBB-C09C-054B-B225-B0055038C4BA}">
      <dgm:prSet/>
      <dgm:spPr/>
      <dgm:t>
        <a:bodyPr/>
        <a:lstStyle/>
        <a:p>
          <a:endParaRPr lang="es-ES" sz="2000"/>
        </a:p>
      </dgm:t>
    </dgm:pt>
    <dgm:pt modelId="{8AF784E5-8914-FC41-9B1B-6DA20CB25974}" type="sibTrans" cxnId="{5DCB1BBB-C09C-054B-B225-B0055038C4BA}">
      <dgm:prSet/>
      <dgm:spPr/>
      <dgm:t>
        <a:bodyPr/>
        <a:lstStyle/>
        <a:p>
          <a:endParaRPr lang="es-ES" sz="2000"/>
        </a:p>
      </dgm:t>
    </dgm:pt>
    <dgm:pt modelId="{72610C50-C195-0747-981B-959167962C63}">
      <dgm:prSet phldrT="[Texto]" custT="1"/>
      <dgm:spPr/>
      <dgm:t>
        <a:bodyPr/>
        <a:lstStyle/>
        <a:p>
          <a:r>
            <a:rPr lang="es-ES" sz="2000" b="1" dirty="0" smtClean="0"/>
            <a:t>Colecciones de Trabajo</a:t>
          </a:r>
          <a:endParaRPr lang="es-ES" sz="2000" b="1" dirty="0"/>
        </a:p>
      </dgm:t>
    </dgm:pt>
    <dgm:pt modelId="{318973B2-C738-D84C-9220-6CA374A58D81}" type="parTrans" cxnId="{1B539F08-0E08-5F4E-A2A1-08CE69DC8A13}">
      <dgm:prSet/>
      <dgm:spPr/>
      <dgm:t>
        <a:bodyPr/>
        <a:lstStyle/>
        <a:p>
          <a:endParaRPr lang="es-ES" sz="2000"/>
        </a:p>
      </dgm:t>
    </dgm:pt>
    <dgm:pt modelId="{0BA55B53-818E-5A48-B4F7-5B34CC5AE468}" type="sibTrans" cxnId="{1B539F08-0E08-5F4E-A2A1-08CE69DC8A13}">
      <dgm:prSet/>
      <dgm:spPr/>
      <dgm:t>
        <a:bodyPr/>
        <a:lstStyle/>
        <a:p>
          <a:endParaRPr lang="es-ES" sz="2000"/>
        </a:p>
      </dgm:t>
    </dgm:pt>
    <dgm:pt modelId="{CAF52E3E-0E5C-984E-80DA-0282DC48311B}">
      <dgm:prSet phldrT="[Texto]" custT="1"/>
      <dgm:spPr/>
      <dgm:t>
        <a:bodyPr/>
        <a:lstStyle/>
        <a:p>
          <a:r>
            <a:rPr lang="es-ES" sz="2000" b="1" dirty="0" smtClean="0"/>
            <a:t>Productos: </a:t>
          </a:r>
          <a:r>
            <a:rPr lang="es-ES" sz="1400" b="0" dirty="0" err="1" smtClean="0">
              <a:solidFill>
                <a:schemeClr val="tx1"/>
              </a:solidFill>
            </a:rPr>
            <a:t>Bioinsumos</a:t>
          </a:r>
          <a:r>
            <a:rPr lang="es-ES" sz="1400" b="0" dirty="0" smtClean="0">
              <a:solidFill>
                <a:schemeClr val="tx1"/>
              </a:solidFill>
            </a:rPr>
            <a:t> Cultivares            Razas/Poblaciones Genes/metabolitos  </a:t>
          </a:r>
          <a:endParaRPr lang="es-ES" sz="1400" b="0" dirty="0">
            <a:solidFill>
              <a:schemeClr val="tx1"/>
            </a:solidFill>
          </a:endParaRPr>
        </a:p>
      </dgm:t>
    </dgm:pt>
    <dgm:pt modelId="{5D226A5F-C48C-FA48-9A98-0B6390519D85}" type="parTrans" cxnId="{70862C3B-0B92-D044-902F-481CD606484C}">
      <dgm:prSet/>
      <dgm:spPr/>
      <dgm:t>
        <a:bodyPr/>
        <a:lstStyle/>
        <a:p>
          <a:endParaRPr lang="es-ES" sz="2000"/>
        </a:p>
      </dgm:t>
    </dgm:pt>
    <dgm:pt modelId="{16D8F95C-3536-9A44-96B1-9CC6C4397702}" type="sibTrans" cxnId="{70862C3B-0B92-D044-902F-481CD606484C}">
      <dgm:prSet/>
      <dgm:spPr/>
      <dgm:t>
        <a:bodyPr/>
        <a:lstStyle/>
        <a:p>
          <a:endParaRPr lang="es-ES" sz="2000"/>
        </a:p>
      </dgm:t>
    </dgm:pt>
    <dgm:pt modelId="{E3F5EA9C-FC8E-9544-89F6-6CC18C3C6598}" type="pres">
      <dgm:prSet presAssocID="{4C525708-0850-BE4E-B8FA-F6A8A06AF87B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E9DB4830-1C0E-D54C-863C-E7CDF7E7ED11}" type="pres">
      <dgm:prSet presAssocID="{7BCE01FC-E094-BE46-9CB5-B8A362024040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0395808-C10A-324B-B91B-1F56644D2776}" type="pres">
      <dgm:prSet presAssocID="{8AF784E5-8914-FC41-9B1B-6DA20CB25974}" presName="parTxOnlySpace" presStyleCnt="0"/>
      <dgm:spPr/>
    </dgm:pt>
    <dgm:pt modelId="{945CB1A2-1681-FE47-98D8-A7DF05C66230}" type="pres">
      <dgm:prSet presAssocID="{72610C50-C195-0747-981B-959167962C63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5106606-82E0-8A46-804A-99883CE04434}" type="pres">
      <dgm:prSet presAssocID="{0BA55B53-818E-5A48-B4F7-5B34CC5AE468}" presName="parTxOnlySpace" presStyleCnt="0"/>
      <dgm:spPr/>
    </dgm:pt>
    <dgm:pt modelId="{B2721FF3-52E2-734F-96B0-BE0C0AFB74DE}" type="pres">
      <dgm:prSet presAssocID="{CAF52E3E-0E5C-984E-80DA-0282DC48311B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1B539F08-0E08-5F4E-A2A1-08CE69DC8A13}" srcId="{4C525708-0850-BE4E-B8FA-F6A8A06AF87B}" destId="{72610C50-C195-0747-981B-959167962C63}" srcOrd="1" destOrd="0" parTransId="{318973B2-C738-D84C-9220-6CA374A58D81}" sibTransId="{0BA55B53-818E-5A48-B4F7-5B34CC5AE468}"/>
    <dgm:cxn modelId="{C6128E47-DF8C-42E3-BA3C-09E7D3D747B3}" type="presOf" srcId="{7BCE01FC-E094-BE46-9CB5-B8A362024040}" destId="{E9DB4830-1C0E-D54C-863C-E7CDF7E7ED11}" srcOrd="0" destOrd="0" presId="urn:microsoft.com/office/officeart/2005/8/layout/chevron1"/>
    <dgm:cxn modelId="{9D70C6BC-6E12-4E00-A440-EC8F6BED735F}" type="presOf" srcId="{4C525708-0850-BE4E-B8FA-F6A8A06AF87B}" destId="{E3F5EA9C-FC8E-9544-89F6-6CC18C3C6598}" srcOrd="0" destOrd="0" presId="urn:microsoft.com/office/officeart/2005/8/layout/chevron1"/>
    <dgm:cxn modelId="{810F43C7-BC1E-47FC-9511-CF6A3115879E}" type="presOf" srcId="{CAF52E3E-0E5C-984E-80DA-0282DC48311B}" destId="{B2721FF3-52E2-734F-96B0-BE0C0AFB74DE}" srcOrd="0" destOrd="0" presId="urn:microsoft.com/office/officeart/2005/8/layout/chevron1"/>
    <dgm:cxn modelId="{70862C3B-0B92-D044-902F-481CD606484C}" srcId="{4C525708-0850-BE4E-B8FA-F6A8A06AF87B}" destId="{CAF52E3E-0E5C-984E-80DA-0282DC48311B}" srcOrd="2" destOrd="0" parTransId="{5D226A5F-C48C-FA48-9A98-0B6390519D85}" sibTransId="{16D8F95C-3536-9A44-96B1-9CC6C4397702}"/>
    <dgm:cxn modelId="{9926079F-3BF3-4EF6-8341-9327592EE0B7}" type="presOf" srcId="{72610C50-C195-0747-981B-959167962C63}" destId="{945CB1A2-1681-FE47-98D8-A7DF05C66230}" srcOrd="0" destOrd="0" presId="urn:microsoft.com/office/officeart/2005/8/layout/chevron1"/>
    <dgm:cxn modelId="{5DCB1BBB-C09C-054B-B225-B0055038C4BA}" srcId="{4C525708-0850-BE4E-B8FA-F6A8A06AF87B}" destId="{7BCE01FC-E094-BE46-9CB5-B8A362024040}" srcOrd="0" destOrd="0" parTransId="{3C792391-ABF4-244B-85CD-332D2CBF3160}" sibTransId="{8AF784E5-8914-FC41-9B1B-6DA20CB25974}"/>
    <dgm:cxn modelId="{0494E8CB-60A3-4A46-933C-A1D3A9669F52}" type="presParOf" srcId="{E3F5EA9C-FC8E-9544-89F6-6CC18C3C6598}" destId="{E9DB4830-1C0E-D54C-863C-E7CDF7E7ED11}" srcOrd="0" destOrd="0" presId="urn:microsoft.com/office/officeart/2005/8/layout/chevron1"/>
    <dgm:cxn modelId="{86100DF4-27C4-45B5-994F-E54A498A010C}" type="presParOf" srcId="{E3F5EA9C-FC8E-9544-89F6-6CC18C3C6598}" destId="{D0395808-C10A-324B-B91B-1F56644D2776}" srcOrd="1" destOrd="0" presId="urn:microsoft.com/office/officeart/2005/8/layout/chevron1"/>
    <dgm:cxn modelId="{37DE47A2-EF9F-44AC-8C70-818C826BAD51}" type="presParOf" srcId="{E3F5EA9C-FC8E-9544-89F6-6CC18C3C6598}" destId="{945CB1A2-1681-FE47-98D8-A7DF05C66230}" srcOrd="2" destOrd="0" presId="urn:microsoft.com/office/officeart/2005/8/layout/chevron1"/>
    <dgm:cxn modelId="{FC9415D5-0036-4F13-8FB6-CD2FE7931D51}" type="presParOf" srcId="{E3F5EA9C-FC8E-9544-89F6-6CC18C3C6598}" destId="{25106606-82E0-8A46-804A-99883CE04434}" srcOrd="3" destOrd="0" presId="urn:microsoft.com/office/officeart/2005/8/layout/chevron1"/>
    <dgm:cxn modelId="{8D96542B-FF43-47DB-A905-99B203CF3E85}" type="presParOf" srcId="{E3F5EA9C-FC8E-9544-89F6-6CC18C3C6598}" destId="{B2721FF3-52E2-734F-96B0-BE0C0AFB74DE}" srcOrd="4" destOrd="0" presId="urn:microsoft.com/office/officeart/2005/8/layout/chevron1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3D4099A-974F-0142-A098-8E1D4E3F848A}" type="doc">
      <dgm:prSet loTypeId="urn:microsoft.com/office/officeart/2005/8/layout/venn3" loCatId="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6A1C9B19-ED06-6C48-A6EC-D648E1CC414E}">
      <dgm:prSet phldrT="[Texto]" custT="1"/>
      <dgm:spPr/>
      <dgm:t>
        <a:bodyPr/>
        <a:lstStyle/>
        <a:p>
          <a:r>
            <a:rPr lang="es-ES" sz="1700" b="1" dirty="0" err="1" smtClean="0"/>
            <a:t>Genotipificación</a:t>
          </a:r>
          <a:r>
            <a:rPr lang="es-ES" sz="1700" b="1" dirty="0" smtClean="0"/>
            <a:t> </a:t>
          </a:r>
          <a:r>
            <a:rPr lang="es-ES" sz="1700" dirty="0" smtClean="0"/>
            <a:t>Marcadores/genes: ADN, ARN o proteína</a:t>
          </a:r>
          <a:endParaRPr lang="es-ES" sz="1700" dirty="0"/>
        </a:p>
      </dgm:t>
    </dgm:pt>
    <dgm:pt modelId="{FA2FF836-9FD7-8C44-8C72-CA6712785149}" type="parTrans" cxnId="{6A0E5A94-595B-684C-A2BA-7A4ECA5F5C43}">
      <dgm:prSet/>
      <dgm:spPr/>
      <dgm:t>
        <a:bodyPr/>
        <a:lstStyle/>
        <a:p>
          <a:endParaRPr lang="es-ES"/>
        </a:p>
      </dgm:t>
    </dgm:pt>
    <dgm:pt modelId="{C351C153-4551-8A42-BC95-1280B809F0CA}" type="sibTrans" cxnId="{6A0E5A94-595B-684C-A2BA-7A4ECA5F5C43}">
      <dgm:prSet/>
      <dgm:spPr/>
      <dgm:t>
        <a:bodyPr/>
        <a:lstStyle/>
        <a:p>
          <a:endParaRPr lang="es-ES"/>
        </a:p>
      </dgm:t>
    </dgm:pt>
    <dgm:pt modelId="{92DEBCC1-A841-EA4E-9D4F-F977B60CAE20}">
      <dgm:prSet phldrT="[Texto]" custT="1"/>
      <dgm:spPr/>
      <dgm:t>
        <a:bodyPr/>
        <a:lstStyle/>
        <a:p>
          <a:r>
            <a:rPr lang="es-ES" sz="1700" b="1" dirty="0" smtClean="0"/>
            <a:t>Bases de Datos</a:t>
          </a:r>
          <a:r>
            <a:rPr lang="es-ES" sz="1700" dirty="0" smtClean="0"/>
            <a:t> Interface Informática</a:t>
          </a:r>
          <a:endParaRPr lang="es-ES" sz="1700" dirty="0"/>
        </a:p>
      </dgm:t>
    </dgm:pt>
    <dgm:pt modelId="{043AEB1E-6EF9-BB41-9FB7-919F8D3B3D27}" type="parTrans" cxnId="{90A5BB3F-CE83-204F-B1D3-051505B4DC34}">
      <dgm:prSet/>
      <dgm:spPr/>
      <dgm:t>
        <a:bodyPr/>
        <a:lstStyle/>
        <a:p>
          <a:endParaRPr lang="es-ES"/>
        </a:p>
      </dgm:t>
    </dgm:pt>
    <dgm:pt modelId="{B64F506F-5CE4-5549-BB5E-60E5F4A52D62}" type="sibTrans" cxnId="{90A5BB3F-CE83-204F-B1D3-051505B4DC34}">
      <dgm:prSet/>
      <dgm:spPr/>
      <dgm:t>
        <a:bodyPr/>
        <a:lstStyle/>
        <a:p>
          <a:endParaRPr lang="es-ES"/>
        </a:p>
      </dgm:t>
    </dgm:pt>
    <dgm:pt modelId="{CC74A531-3631-FA4D-8779-ECCFDA02F16A}">
      <dgm:prSet phldrT="[Texto]" custT="1"/>
      <dgm:spPr/>
      <dgm:t>
        <a:bodyPr/>
        <a:lstStyle/>
        <a:p>
          <a:r>
            <a:rPr lang="es-ES" sz="1700" b="1" dirty="0" err="1" smtClean="0"/>
            <a:t>Fenotipificación</a:t>
          </a:r>
          <a:r>
            <a:rPr lang="es-ES" sz="1700" dirty="0" smtClean="0"/>
            <a:t> Procesamiento de imágenes o </a:t>
          </a:r>
          <a:r>
            <a:rPr lang="es-ES" sz="1700" dirty="0" err="1" smtClean="0"/>
            <a:t>metabolomas</a:t>
          </a:r>
          <a:endParaRPr lang="es-ES" sz="1700" dirty="0"/>
        </a:p>
      </dgm:t>
    </dgm:pt>
    <dgm:pt modelId="{957FFBF9-187A-0F40-9310-8153DE2976A1}" type="parTrans" cxnId="{923B4677-6B4E-B24D-B9CC-BD3C967F1E7C}">
      <dgm:prSet/>
      <dgm:spPr/>
      <dgm:t>
        <a:bodyPr/>
        <a:lstStyle/>
        <a:p>
          <a:endParaRPr lang="es-ES"/>
        </a:p>
      </dgm:t>
    </dgm:pt>
    <dgm:pt modelId="{B791BA5B-6C8F-734A-9F7C-44678990C436}" type="sibTrans" cxnId="{923B4677-6B4E-B24D-B9CC-BD3C967F1E7C}">
      <dgm:prSet/>
      <dgm:spPr/>
      <dgm:t>
        <a:bodyPr/>
        <a:lstStyle/>
        <a:p>
          <a:endParaRPr lang="es-ES"/>
        </a:p>
      </dgm:t>
    </dgm:pt>
    <dgm:pt modelId="{7CDE2E76-3CA2-C949-B696-D7B80EF9F067}" type="pres">
      <dgm:prSet presAssocID="{33D4099A-974F-0142-A098-8E1D4E3F848A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35C29C06-15B5-F049-B5DF-4223C67F1409}" type="pres">
      <dgm:prSet presAssocID="{6A1C9B19-ED06-6C48-A6EC-D648E1CC414E}" presName="Name5" presStyleLbl="vennNode1" presStyleIdx="0" presStyleCnt="3" custScaleX="13444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5133D90-D385-EB49-A124-C1FB0E267296}" type="pres">
      <dgm:prSet presAssocID="{C351C153-4551-8A42-BC95-1280B809F0CA}" presName="space" presStyleCnt="0"/>
      <dgm:spPr/>
      <dgm:t>
        <a:bodyPr/>
        <a:lstStyle/>
        <a:p>
          <a:endParaRPr lang="es-CO"/>
        </a:p>
      </dgm:t>
    </dgm:pt>
    <dgm:pt modelId="{06A26D0B-2132-7045-8B99-DE7D196B8CE5}" type="pres">
      <dgm:prSet presAssocID="{92DEBCC1-A841-EA4E-9D4F-F977B60CAE20}" presName="Name5" presStyleLbl="venn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EA5321F-406B-9E46-BD34-A46AE09F7BA6}" type="pres">
      <dgm:prSet presAssocID="{B64F506F-5CE4-5549-BB5E-60E5F4A52D62}" presName="space" presStyleCnt="0"/>
      <dgm:spPr/>
      <dgm:t>
        <a:bodyPr/>
        <a:lstStyle/>
        <a:p>
          <a:endParaRPr lang="es-CO"/>
        </a:p>
      </dgm:t>
    </dgm:pt>
    <dgm:pt modelId="{D81C8493-79FE-004D-BE97-D84540013E54}" type="pres">
      <dgm:prSet presAssocID="{CC74A531-3631-FA4D-8779-ECCFDA02F16A}" presName="Name5" presStyleLbl="vennNode1" presStyleIdx="2" presStyleCnt="3" custScaleX="120933" custLinFactNeighborY="286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90A5BB3F-CE83-204F-B1D3-051505B4DC34}" srcId="{33D4099A-974F-0142-A098-8E1D4E3F848A}" destId="{92DEBCC1-A841-EA4E-9D4F-F977B60CAE20}" srcOrd="1" destOrd="0" parTransId="{043AEB1E-6EF9-BB41-9FB7-919F8D3B3D27}" sibTransId="{B64F506F-5CE4-5549-BB5E-60E5F4A52D62}"/>
    <dgm:cxn modelId="{9340F6BA-D776-4C3C-8A58-D4C5F7334D2A}" type="presOf" srcId="{CC74A531-3631-FA4D-8779-ECCFDA02F16A}" destId="{D81C8493-79FE-004D-BE97-D84540013E54}" srcOrd="0" destOrd="0" presId="urn:microsoft.com/office/officeart/2005/8/layout/venn3"/>
    <dgm:cxn modelId="{923B4677-6B4E-B24D-B9CC-BD3C967F1E7C}" srcId="{33D4099A-974F-0142-A098-8E1D4E3F848A}" destId="{CC74A531-3631-FA4D-8779-ECCFDA02F16A}" srcOrd="2" destOrd="0" parTransId="{957FFBF9-187A-0F40-9310-8153DE2976A1}" sibTransId="{B791BA5B-6C8F-734A-9F7C-44678990C436}"/>
    <dgm:cxn modelId="{EF5A53DB-027A-4DD9-8CA6-4B84094ADE23}" type="presOf" srcId="{33D4099A-974F-0142-A098-8E1D4E3F848A}" destId="{7CDE2E76-3CA2-C949-B696-D7B80EF9F067}" srcOrd="0" destOrd="0" presId="urn:microsoft.com/office/officeart/2005/8/layout/venn3"/>
    <dgm:cxn modelId="{6A0E5A94-595B-684C-A2BA-7A4ECA5F5C43}" srcId="{33D4099A-974F-0142-A098-8E1D4E3F848A}" destId="{6A1C9B19-ED06-6C48-A6EC-D648E1CC414E}" srcOrd="0" destOrd="0" parTransId="{FA2FF836-9FD7-8C44-8C72-CA6712785149}" sibTransId="{C351C153-4551-8A42-BC95-1280B809F0CA}"/>
    <dgm:cxn modelId="{934DF2A9-6B94-417B-ADC5-61937D3E4B07}" type="presOf" srcId="{92DEBCC1-A841-EA4E-9D4F-F977B60CAE20}" destId="{06A26D0B-2132-7045-8B99-DE7D196B8CE5}" srcOrd="0" destOrd="0" presId="urn:microsoft.com/office/officeart/2005/8/layout/venn3"/>
    <dgm:cxn modelId="{17FDD42D-F9E7-4055-9018-23B36228C7F0}" type="presOf" srcId="{6A1C9B19-ED06-6C48-A6EC-D648E1CC414E}" destId="{35C29C06-15B5-F049-B5DF-4223C67F1409}" srcOrd="0" destOrd="0" presId="urn:microsoft.com/office/officeart/2005/8/layout/venn3"/>
    <dgm:cxn modelId="{DE0497F4-1AA4-4E3E-A245-9605245914C7}" type="presParOf" srcId="{7CDE2E76-3CA2-C949-B696-D7B80EF9F067}" destId="{35C29C06-15B5-F049-B5DF-4223C67F1409}" srcOrd="0" destOrd="0" presId="urn:microsoft.com/office/officeart/2005/8/layout/venn3"/>
    <dgm:cxn modelId="{6B03BB3D-5B8C-4FFC-A52A-F22AB6A8C109}" type="presParOf" srcId="{7CDE2E76-3CA2-C949-B696-D7B80EF9F067}" destId="{D5133D90-D385-EB49-A124-C1FB0E267296}" srcOrd="1" destOrd="0" presId="urn:microsoft.com/office/officeart/2005/8/layout/venn3"/>
    <dgm:cxn modelId="{4C40157C-A36D-44B3-84C0-84C935E8597A}" type="presParOf" srcId="{7CDE2E76-3CA2-C949-B696-D7B80EF9F067}" destId="{06A26D0B-2132-7045-8B99-DE7D196B8CE5}" srcOrd="2" destOrd="0" presId="urn:microsoft.com/office/officeart/2005/8/layout/venn3"/>
    <dgm:cxn modelId="{EC076D3D-DAD0-484B-AC6C-B7E294E019CA}" type="presParOf" srcId="{7CDE2E76-3CA2-C949-B696-D7B80EF9F067}" destId="{DEA5321F-406B-9E46-BD34-A46AE09F7BA6}" srcOrd="3" destOrd="0" presId="urn:microsoft.com/office/officeart/2005/8/layout/venn3"/>
    <dgm:cxn modelId="{AB12C059-5136-49A0-BD3D-5AA42AB08CA4}" type="presParOf" srcId="{7CDE2E76-3CA2-C949-B696-D7B80EF9F067}" destId="{D81C8493-79FE-004D-BE97-D84540013E54}" srcOrd="4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E3820A4-08CD-C845-8F5B-DDFA6673EA73}" type="doc">
      <dgm:prSet loTypeId="urn:microsoft.com/office/officeart/2005/8/layout/vList3" loCatId="" qsTypeId="urn:microsoft.com/office/officeart/2005/8/quickstyle/simple4" qsCatId="simple" csTypeId="urn:microsoft.com/office/officeart/2005/8/colors/colorful1" csCatId="colorful" phldr="1"/>
      <dgm:spPr/>
    </dgm:pt>
    <dgm:pt modelId="{E28EEA68-691C-0249-93BB-53206DD1CA3C}">
      <dgm:prSet phldrT="[Texto]" custT="1"/>
      <dgm:spPr/>
      <dgm:t>
        <a:bodyPr/>
        <a:lstStyle/>
        <a:p>
          <a:r>
            <a:rPr lang="es-ES" sz="1600" dirty="0" err="1" smtClean="0"/>
            <a:t>Fenomas</a:t>
          </a:r>
          <a:r>
            <a:rPr lang="es-ES" sz="1600" dirty="0" smtClean="0"/>
            <a:t>: imágenes, metabolitos</a:t>
          </a:r>
          <a:endParaRPr lang="es-ES" sz="1600" dirty="0"/>
        </a:p>
      </dgm:t>
    </dgm:pt>
    <dgm:pt modelId="{8401E1E3-7C67-A24B-9370-029468D87614}" type="parTrans" cxnId="{9545B817-4CD8-9141-8519-1C35AE3A33EA}">
      <dgm:prSet/>
      <dgm:spPr/>
      <dgm:t>
        <a:bodyPr/>
        <a:lstStyle/>
        <a:p>
          <a:endParaRPr lang="es-ES" sz="1600"/>
        </a:p>
      </dgm:t>
    </dgm:pt>
    <dgm:pt modelId="{13B9D08F-4474-9F49-B324-0504700E3338}" type="sibTrans" cxnId="{9545B817-4CD8-9141-8519-1C35AE3A33EA}">
      <dgm:prSet/>
      <dgm:spPr/>
      <dgm:t>
        <a:bodyPr/>
        <a:lstStyle/>
        <a:p>
          <a:endParaRPr lang="es-ES" sz="1600"/>
        </a:p>
      </dgm:t>
    </dgm:pt>
    <dgm:pt modelId="{AD78C188-5230-1D47-8004-D9CAD31901C8}">
      <dgm:prSet custT="1"/>
      <dgm:spPr/>
      <dgm:t>
        <a:bodyPr/>
        <a:lstStyle/>
        <a:p>
          <a:r>
            <a:rPr lang="es-ES" sz="1600" dirty="0" smtClean="0"/>
            <a:t>Diseño de software, curaduría y </a:t>
          </a:r>
          <a:r>
            <a:rPr lang="es-ES" sz="1600" dirty="0" err="1" smtClean="0"/>
            <a:t>admon</a:t>
          </a:r>
          <a:r>
            <a:rPr lang="es-ES" sz="1600" dirty="0" smtClean="0"/>
            <a:t>. BD</a:t>
          </a:r>
          <a:endParaRPr lang="es-ES" sz="1600" dirty="0"/>
        </a:p>
      </dgm:t>
    </dgm:pt>
    <dgm:pt modelId="{9C02CA97-A776-7D41-A5C8-BCDD6540FBCD}" type="parTrans" cxnId="{98F66B71-FEE1-7542-9AAE-065288790F8E}">
      <dgm:prSet/>
      <dgm:spPr/>
      <dgm:t>
        <a:bodyPr/>
        <a:lstStyle/>
        <a:p>
          <a:endParaRPr lang="es-ES" sz="1600"/>
        </a:p>
      </dgm:t>
    </dgm:pt>
    <dgm:pt modelId="{147B9BCA-2AD4-8F42-8342-C35AD1CACAD5}" type="sibTrans" cxnId="{98F66B71-FEE1-7542-9AAE-065288790F8E}">
      <dgm:prSet/>
      <dgm:spPr/>
      <dgm:t>
        <a:bodyPr/>
        <a:lstStyle/>
        <a:p>
          <a:endParaRPr lang="es-ES" sz="1600"/>
        </a:p>
      </dgm:t>
    </dgm:pt>
    <dgm:pt modelId="{628CFBBE-86A8-EB44-BDC7-5881EC695ADA}">
      <dgm:prSet custT="1"/>
      <dgm:spPr/>
      <dgm:t>
        <a:bodyPr/>
        <a:lstStyle/>
        <a:p>
          <a:r>
            <a:rPr lang="es-ES" sz="1600" dirty="0" smtClean="0"/>
            <a:t>Genoma, </a:t>
          </a:r>
          <a:r>
            <a:rPr lang="es-ES" sz="1600" dirty="0" err="1" smtClean="0"/>
            <a:t>transcriptoma</a:t>
          </a:r>
          <a:r>
            <a:rPr lang="es-ES" sz="1600" dirty="0" smtClean="0"/>
            <a:t> o </a:t>
          </a:r>
          <a:r>
            <a:rPr lang="es-ES" sz="1600" dirty="0" err="1" smtClean="0"/>
            <a:t>proteoma</a:t>
          </a:r>
          <a:r>
            <a:rPr lang="es-ES" sz="1600" dirty="0" smtClean="0"/>
            <a:t> plantas animales y microorganismos </a:t>
          </a:r>
          <a:endParaRPr lang="es-ES" sz="1600" dirty="0"/>
        </a:p>
      </dgm:t>
    </dgm:pt>
    <dgm:pt modelId="{D1F320BA-4364-5A42-9A7B-B5BAB1E49EFF}" type="parTrans" cxnId="{D5588553-AA35-BF42-9AAB-4D0495731F70}">
      <dgm:prSet/>
      <dgm:spPr/>
      <dgm:t>
        <a:bodyPr/>
        <a:lstStyle/>
        <a:p>
          <a:endParaRPr lang="es-ES" sz="1600"/>
        </a:p>
      </dgm:t>
    </dgm:pt>
    <dgm:pt modelId="{6F59EAAC-2857-C042-9E99-688912779B0B}" type="sibTrans" cxnId="{D5588553-AA35-BF42-9AAB-4D0495731F70}">
      <dgm:prSet/>
      <dgm:spPr/>
      <dgm:t>
        <a:bodyPr/>
        <a:lstStyle/>
        <a:p>
          <a:endParaRPr lang="es-ES" sz="1600"/>
        </a:p>
      </dgm:t>
    </dgm:pt>
    <dgm:pt modelId="{F92E1D9C-280B-D946-BA39-708D555E3F68}" type="pres">
      <dgm:prSet presAssocID="{CE3820A4-08CD-C845-8F5B-DDFA6673EA73}" presName="linearFlow" presStyleCnt="0">
        <dgm:presLayoutVars>
          <dgm:dir/>
          <dgm:resizeHandles val="exact"/>
        </dgm:presLayoutVars>
      </dgm:prSet>
      <dgm:spPr/>
    </dgm:pt>
    <dgm:pt modelId="{602AB350-4018-0243-8745-8F47C66BB567}" type="pres">
      <dgm:prSet presAssocID="{AD78C188-5230-1D47-8004-D9CAD31901C8}" presName="composite" presStyleCnt="0"/>
      <dgm:spPr/>
    </dgm:pt>
    <dgm:pt modelId="{91392A54-84D5-C045-877E-5E20B9354E7E}" type="pres">
      <dgm:prSet presAssocID="{AD78C188-5230-1D47-8004-D9CAD31901C8}" presName="imgShp" presStyleLbl="fgImgPlace1" presStyleIdx="0" presStyleCnt="3"/>
      <dgm:spPr/>
    </dgm:pt>
    <dgm:pt modelId="{E43D5840-A641-8849-977B-4D6D0F3D8499}" type="pres">
      <dgm:prSet presAssocID="{AD78C188-5230-1D47-8004-D9CAD31901C8}" presName="txShp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1E8EEE1-2BD4-3D42-879B-605328AF0BA9}" type="pres">
      <dgm:prSet presAssocID="{147B9BCA-2AD4-8F42-8342-C35AD1CACAD5}" presName="spacing" presStyleCnt="0"/>
      <dgm:spPr/>
    </dgm:pt>
    <dgm:pt modelId="{4FAC6B0A-8E4C-AD4B-BC08-51D272ABD476}" type="pres">
      <dgm:prSet presAssocID="{628CFBBE-86A8-EB44-BDC7-5881EC695ADA}" presName="composite" presStyleCnt="0"/>
      <dgm:spPr/>
    </dgm:pt>
    <dgm:pt modelId="{09350881-1A50-6F43-BB82-27C1F802F3B1}" type="pres">
      <dgm:prSet presAssocID="{628CFBBE-86A8-EB44-BDC7-5881EC695ADA}" presName="imgShp" presStyleLbl="fgImgPlace1" presStyleIdx="1" presStyleCnt="3"/>
      <dgm:spPr/>
    </dgm:pt>
    <dgm:pt modelId="{C93583D7-D14A-F64F-BFC2-03367FBB1A0A}" type="pres">
      <dgm:prSet presAssocID="{628CFBBE-86A8-EB44-BDC7-5881EC695ADA}" presName="txShp" presStyleLbl="node1" presStyleIdx="1" presStyleCnt="3" custScaleY="11416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7058956-A89F-3445-9203-BF5747049FB6}" type="pres">
      <dgm:prSet presAssocID="{6F59EAAC-2857-C042-9E99-688912779B0B}" presName="spacing" presStyleCnt="0"/>
      <dgm:spPr/>
    </dgm:pt>
    <dgm:pt modelId="{F0EA167F-8B42-3F4B-AF44-3285BB747990}" type="pres">
      <dgm:prSet presAssocID="{E28EEA68-691C-0249-93BB-53206DD1CA3C}" presName="composite" presStyleCnt="0"/>
      <dgm:spPr/>
    </dgm:pt>
    <dgm:pt modelId="{C2B534D5-4A03-134B-8CE0-8BB3C5BDBD3E}" type="pres">
      <dgm:prSet presAssocID="{E28EEA68-691C-0249-93BB-53206DD1CA3C}" presName="imgShp" presStyleLbl="fgImgPlace1" presStyleIdx="2" presStyleCnt="3"/>
      <dgm:spPr/>
    </dgm:pt>
    <dgm:pt modelId="{04FF26AC-F867-4F41-B63A-9878E2B42633}" type="pres">
      <dgm:prSet presAssocID="{E28EEA68-691C-0249-93BB-53206DD1CA3C}" presName="txShp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98F66B71-FEE1-7542-9AAE-065288790F8E}" srcId="{CE3820A4-08CD-C845-8F5B-DDFA6673EA73}" destId="{AD78C188-5230-1D47-8004-D9CAD31901C8}" srcOrd="0" destOrd="0" parTransId="{9C02CA97-A776-7D41-A5C8-BCDD6540FBCD}" sibTransId="{147B9BCA-2AD4-8F42-8342-C35AD1CACAD5}"/>
    <dgm:cxn modelId="{D5588553-AA35-BF42-9AAB-4D0495731F70}" srcId="{CE3820A4-08CD-C845-8F5B-DDFA6673EA73}" destId="{628CFBBE-86A8-EB44-BDC7-5881EC695ADA}" srcOrd="1" destOrd="0" parTransId="{D1F320BA-4364-5A42-9A7B-B5BAB1E49EFF}" sibTransId="{6F59EAAC-2857-C042-9E99-688912779B0B}"/>
    <dgm:cxn modelId="{5598239B-CA8F-45CF-AD6F-119DD7A290E8}" type="presOf" srcId="{CE3820A4-08CD-C845-8F5B-DDFA6673EA73}" destId="{F92E1D9C-280B-D946-BA39-708D555E3F68}" srcOrd="0" destOrd="0" presId="urn:microsoft.com/office/officeart/2005/8/layout/vList3"/>
    <dgm:cxn modelId="{1EE7767E-C50E-42CE-A771-CE5B1AA81C59}" type="presOf" srcId="{628CFBBE-86A8-EB44-BDC7-5881EC695ADA}" destId="{C93583D7-D14A-F64F-BFC2-03367FBB1A0A}" srcOrd="0" destOrd="0" presId="urn:microsoft.com/office/officeart/2005/8/layout/vList3"/>
    <dgm:cxn modelId="{D901B0D4-9135-49AE-A14D-4EBD7FFDA5E1}" type="presOf" srcId="{E28EEA68-691C-0249-93BB-53206DD1CA3C}" destId="{04FF26AC-F867-4F41-B63A-9878E2B42633}" srcOrd="0" destOrd="0" presId="urn:microsoft.com/office/officeart/2005/8/layout/vList3"/>
    <dgm:cxn modelId="{9545B817-4CD8-9141-8519-1C35AE3A33EA}" srcId="{CE3820A4-08CD-C845-8F5B-DDFA6673EA73}" destId="{E28EEA68-691C-0249-93BB-53206DD1CA3C}" srcOrd="2" destOrd="0" parTransId="{8401E1E3-7C67-A24B-9370-029468D87614}" sibTransId="{13B9D08F-4474-9F49-B324-0504700E3338}"/>
    <dgm:cxn modelId="{D88460B1-6B71-4D16-880C-771B6296CB19}" type="presOf" srcId="{AD78C188-5230-1D47-8004-D9CAD31901C8}" destId="{E43D5840-A641-8849-977B-4D6D0F3D8499}" srcOrd="0" destOrd="0" presId="urn:microsoft.com/office/officeart/2005/8/layout/vList3"/>
    <dgm:cxn modelId="{8B955986-E365-4451-B60B-950B4F577AF3}" type="presParOf" srcId="{F92E1D9C-280B-D946-BA39-708D555E3F68}" destId="{602AB350-4018-0243-8745-8F47C66BB567}" srcOrd="0" destOrd="0" presId="urn:microsoft.com/office/officeart/2005/8/layout/vList3"/>
    <dgm:cxn modelId="{0E31785E-72F6-4E32-BCDE-79BE6988DA23}" type="presParOf" srcId="{602AB350-4018-0243-8745-8F47C66BB567}" destId="{91392A54-84D5-C045-877E-5E20B9354E7E}" srcOrd="0" destOrd="0" presId="urn:microsoft.com/office/officeart/2005/8/layout/vList3"/>
    <dgm:cxn modelId="{6EE5C814-B5F7-4C3B-849C-CB441993289F}" type="presParOf" srcId="{602AB350-4018-0243-8745-8F47C66BB567}" destId="{E43D5840-A641-8849-977B-4D6D0F3D8499}" srcOrd="1" destOrd="0" presId="urn:microsoft.com/office/officeart/2005/8/layout/vList3"/>
    <dgm:cxn modelId="{2CE81930-DF48-423D-8749-D1460C10A727}" type="presParOf" srcId="{F92E1D9C-280B-D946-BA39-708D555E3F68}" destId="{A1E8EEE1-2BD4-3D42-879B-605328AF0BA9}" srcOrd="1" destOrd="0" presId="urn:microsoft.com/office/officeart/2005/8/layout/vList3"/>
    <dgm:cxn modelId="{DFF8C1E7-E640-4C2E-95BC-B5BE408678B6}" type="presParOf" srcId="{F92E1D9C-280B-D946-BA39-708D555E3F68}" destId="{4FAC6B0A-8E4C-AD4B-BC08-51D272ABD476}" srcOrd="2" destOrd="0" presId="urn:microsoft.com/office/officeart/2005/8/layout/vList3"/>
    <dgm:cxn modelId="{14F5FE7E-DF9F-4C0B-80AF-F36FD7E9B05E}" type="presParOf" srcId="{4FAC6B0A-8E4C-AD4B-BC08-51D272ABD476}" destId="{09350881-1A50-6F43-BB82-27C1F802F3B1}" srcOrd="0" destOrd="0" presId="urn:microsoft.com/office/officeart/2005/8/layout/vList3"/>
    <dgm:cxn modelId="{C35B988A-529F-4CBC-868F-026C495D3B03}" type="presParOf" srcId="{4FAC6B0A-8E4C-AD4B-BC08-51D272ABD476}" destId="{C93583D7-D14A-F64F-BFC2-03367FBB1A0A}" srcOrd="1" destOrd="0" presId="urn:microsoft.com/office/officeart/2005/8/layout/vList3"/>
    <dgm:cxn modelId="{ED79491B-D694-4907-9C70-E9AAFD655A68}" type="presParOf" srcId="{F92E1D9C-280B-D946-BA39-708D555E3F68}" destId="{C7058956-A89F-3445-9203-BF5747049FB6}" srcOrd="3" destOrd="0" presId="urn:microsoft.com/office/officeart/2005/8/layout/vList3"/>
    <dgm:cxn modelId="{7445062F-AF92-44F5-B1B4-3E4CCD4F6137}" type="presParOf" srcId="{F92E1D9C-280B-D946-BA39-708D555E3F68}" destId="{F0EA167F-8B42-3F4B-AF44-3285BB747990}" srcOrd="4" destOrd="0" presId="urn:microsoft.com/office/officeart/2005/8/layout/vList3"/>
    <dgm:cxn modelId="{33AAE4EE-7432-4DAF-9700-418A57F2E9E1}" type="presParOf" srcId="{F0EA167F-8B42-3F4B-AF44-3285BB747990}" destId="{C2B534D5-4A03-134B-8CE0-8BB3C5BDBD3E}" srcOrd="0" destOrd="0" presId="urn:microsoft.com/office/officeart/2005/8/layout/vList3"/>
    <dgm:cxn modelId="{4C16C6F7-9906-4565-8990-C8509B38B451}" type="presParOf" srcId="{F0EA167F-8B42-3F4B-AF44-3285BB747990}" destId="{04FF26AC-F867-4F41-B63A-9878E2B42633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E3820A4-08CD-C845-8F5B-DDFA6673EA73}" type="doc">
      <dgm:prSet loTypeId="urn:microsoft.com/office/officeart/2005/8/layout/vList3" loCatId="" qsTypeId="urn:microsoft.com/office/officeart/2005/8/quickstyle/simple4" qsCatId="simple" csTypeId="urn:microsoft.com/office/officeart/2005/8/colors/colorful1" csCatId="colorful" phldr="1"/>
      <dgm:spPr/>
    </dgm:pt>
    <dgm:pt modelId="{B9EB43C1-58EB-B346-906B-B019547186FD}">
      <dgm:prSet phldrT="[Texto]" custT="1"/>
      <dgm:spPr/>
      <dgm:t>
        <a:bodyPr/>
        <a:lstStyle/>
        <a:p>
          <a:r>
            <a:rPr lang="es-ES" sz="2000" dirty="0" smtClean="0"/>
            <a:t>Aprovechamiento</a:t>
          </a:r>
          <a:endParaRPr lang="es-ES" sz="2000" dirty="0"/>
        </a:p>
      </dgm:t>
    </dgm:pt>
    <dgm:pt modelId="{8DD9562B-AAC8-EA4E-A72A-6CFACB9F13AA}" type="parTrans" cxnId="{D7059804-9140-E341-B806-0A47C9998397}">
      <dgm:prSet/>
      <dgm:spPr/>
      <dgm:t>
        <a:bodyPr/>
        <a:lstStyle/>
        <a:p>
          <a:endParaRPr lang="es-ES" sz="1600"/>
        </a:p>
      </dgm:t>
    </dgm:pt>
    <dgm:pt modelId="{44628E7E-BB7C-E649-8059-CDECCF2637F2}" type="sibTrans" cxnId="{D7059804-9140-E341-B806-0A47C9998397}">
      <dgm:prSet/>
      <dgm:spPr/>
      <dgm:t>
        <a:bodyPr/>
        <a:lstStyle/>
        <a:p>
          <a:endParaRPr lang="es-ES" sz="1600"/>
        </a:p>
      </dgm:t>
    </dgm:pt>
    <dgm:pt modelId="{AD78C188-5230-1D47-8004-D9CAD31901C8}">
      <dgm:prSet custT="1"/>
      <dgm:spPr/>
      <dgm:t>
        <a:bodyPr/>
        <a:lstStyle/>
        <a:p>
          <a:r>
            <a:rPr lang="es-ES" sz="2000" dirty="0" smtClean="0"/>
            <a:t>Conservación</a:t>
          </a:r>
          <a:endParaRPr lang="es-ES" sz="2000" dirty="0"/>
        </a:p>
      </dgm:t>
    </dgm:pt>
    <dgm:pt modelId="{9C02CA97-A776-7D41-A5C8-BCDD6540FBCD}" type="parTrans" cxnId="{98F66B71-FEE1-7542-9AAE-065288790F8E}">
      <dgm:prSet/>
      <dgm:spPr/>
      <dgm:t>
        <a:bodyPr/>
        <a:lstStyle/>
        <a:p>
          <a:endParaRPr lang="es-ES" sz="1600"/>
        </a:p>
      </dgm:t>
    </dgm:pt>
    <dgm:pt modelId="{147B9BCA-2AD4-8F42-8342-C35AD1CACAD5}" type="sibTrans" cxnId="{98F66B71-FEE1-7542-9AAE-065288790F8E}">
      <dgm:prSet/>
      <dgm:spPr/>
      <dgm:t>
        <a:bodyPr/>
        <a:lstStyle/>
        <a:p>
          <a:endParaRPr lang="es-ES" sz="1600"/>
        </a:p>
      </dgm:t>
    </dgm:pt>
    <dgm:pt modelId="{628CFBBE-86A8-EB44-BDC7-5881EC695ADA}">
      <dgm:prSet custT="1"/>
      <dgm:spPr/>
      <dgm:t>
        <a:bodyPr/>
        <a:lstStyle/>
        <a:p>
          <a:r>
            <a:rPr lang="es-ES" sz="2000" dirty="0" smtClean="0"/>
            <a:t>Conocimiento</a:t>
          </a:r>
          <a:endParaRPr lang="es-ES" sz="2000" dirty="0"/>
        </a:p>
      </dgm:t>
    </dgm:pt>
    <dgm:pt modelId="{D1F320BA-4364-5A42-9A7B-B5BAB1E49EFF}" type="parTrans" cxnId="{D5588553-AA35-BF42-9AAB-4D0495731F70}">
      <dgm:prSet/>
      <dgm:spPr/>
      <dgm:t>
        <a:bodyPr/>
        <a:lstStyle/>
        <a:p>
          <a:endParaRPr lang="es-ES" sz="1600"/>
        </a:p>
      </dgm:t>
    </dgm:pt>
    <dgm:pt modelId="{6F59EAAC-2857-C042-9E99-688912779B0B}" type="sibTrans" cxnId="{D5588553-AA35-BF42-9AAB-4D0495731F70}">
      <dgm:prSet/>
      <dgm:spPr/>
      <dgm:t>
        <a:bodyPr/>
        <a:lstStyle/>
        <a:p>
          <a:endParaRPr lang="es-ES" sz="1600"/>
        </a:p>
      </dgm:t>
    </dgm:pt>
    <dgm:pt modelId="{F92E1D9C-280B-D946-BA39-708D555E3F68}" type="pres">
      <dgm:prSet presAssocID="{CE3820A4-08CD-C845-8F5B-DDFA6673EA73}" presName="linearFlow" presStyleCnt="0">
        <dgm:presLayoutVars>
          <dgm:dir/>
          <dgm:resizeHandles val="exact"/>
        </dgm:presLayoutVars>
      </dgm:prSet>
      <dgm:spPr/>
    </dgm:pt>
    <dgm:pt modelId="{602AB350-4018-0243-8745-8F47C66BB567}" type="pres">
      <dgm:prSet presAssocID="{AD78C188-5230-1D47-8004-D9CAD31901C8}" presName="composite" presStyleCnt="0"/>
      <dgm:spPr/>
    </dgm:pt>
    <dgm:pt modelId="{91392A54-84D5-C045-877E-5E20B9354E7E}" type="pres">
      <dgm:prSet presAssocID="{AD78C188-5230-1D47-8004-D9CAD31901C8}" presName="imgShp" presStyleLbl="fgImgPlace1" presStyleIdx="0" presStyleCnt="3"/>
      <dgm:spPr/>
    </dgm:pt>
    <dgm:pt modelId="{E43D5840-A641-8849-977B-4D6D0F3D8499}" type="pres">
      <dgm:prSet presAssocID="{AD78C188-5230-1D47-8004-D9CAD31901C8}" presName="txShp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1E8EEE1-2BD4-3D42-879B-605328AF0BA9}" type="pres">
      <dgm:prSet presAssocID="{147B9BCA-2AD4-8F42-8342-C35AD1CACAD5}" presName="spacing" presStyleCnt="0"/>
      <dgm:spPr/>
    </dgm:pt>
    <dgm:pt modelId="{4FAC6B0A-8E4C-AD4B-BC08-51D272ABD476}" type="pres">
      <dgm:prSet presAssocID="{628CFBBE-86A8-EB44-BDC7-5881EC695ADA}" presName="composite" presStyleCnt="0"/>
      <dgm:spPr/>
    </dgm:pt>
    <dgm:pt modelId="{09350881-1A50-6F43-BB82-27C1F802F3B1}" type="pres">
      <dgm:prSet presAssocID="{628CFBBE-86A8-EB44-BDC7-5881EC695ADA}" presName="imgShp" presStyleLbl="fgImgPlace1" presStyleIdx="1" presStyleCnt="3"/>
      <dgm:spPr/>
    </dgm:pt>
    <dgm:pt modelId="{C93583D7-D14A-F64F-BFC2-03367FBB1A0A}" type="pres">
      <dgm:prSet presAssocID="{628CFBBE-86A8-EB44-BDC7-5881EC695ADA}" presName="txShp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7058956-A89F-3445-9203-BF5747049FB6}" type="pres">
      <dgm:prSet presAssocID="{6F59EAAC-2857-C042-9E99-688912779B0B}" presName="spacing" presStyleCnt="0"/>
      <dgm:spPr/>
    </dgm:pt>
    <dgm:pt modelId="{FA021DB9-CAD2-B14B-92FC-3A5F944DA88B}" type="pres">
      <dgm:prSet presAssocID="{B9EB43C1-58EB-B346-906B-B019547186FD}" presName="composite" presStyleCnt="0"/>
      <dgm:spPr/>
    </dgm:pt>
    <dgm:pt modelId="{0EE09C58-05AE-AE42-8F94-59654F7FF06F}" type="pres">
      <dgm:prSet presAssocID="{B9EB43C1-58EB-B346-906B-B019547186FD}" presName="imgShp" presStyleLbl="fgImgPlace1" presStyleIdx="2" presStyleCnt="3"/>
      <dgm:spPr/>
    </dgm:pt>
    <dgm:pt modelId="{2AAD5E30-DF01-CC4B-A217-F6A7C40F2155}" type="pres">
      <dgm:prSet presAssocID="{B9EB43C1-58EB-B346-906B-B019547186FD}" presName="txShp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10919617-AFDC-416B-B23C-A9133826DA8E}" type="presOf" srcId="{CE3820A4-08CD-C845-8F5B-DDFA6673EA73}" destId="{F92E1D9C-280B-D946-BA39-708D555E3F68}" srcOrd="0" destOrd="0" presId="urn:microsoft.com/office/officeart/2005/8/layout/vList3"/>
    <dgm:cxn modelId="{0B822170-5A23-40EE-BFE5-D4D7C7D9890D}" type="presOf" srcId="{628CFBBE-86A8-EB44-BDC7-5881EC695ADA}" destId="{C93583D7-D14A-F64F-BFC2-03367FBB1A0A}" srcOrd="0" destOrd="0" presId="urn:microsoft.com/office/officeart/2005/8/layout/vList3"/>
    <dgm:cxn modelId="{BAB51279-EAC3-4A79-B645-0ABDF38DF030}" type="presOf" srcId="{AD78C188-5230-1D47-8004-D9CAD31901C8}" destId="{E43D5840-A641-8849-977B-4D6D0F3D8499}" srcOrd="0" destOrd="0" presId="urn:microsoft.com/office/officeart/2005/8/layout/vList3"/>
    <dgm:cxn modelId="{98F66B71-FEE1-7542-9AAE-065288790F8E}" srcId="{CE3820A4-08CD-C845-8F5B-DDFA6673EA73}" destId="{AD78C188-5230-1D47-8004-D9CAD31901C8}" srcOrd="0" destOrd="0" parTransId="{9C02CA97-A776-7D41-A5C8-BCDD6540FBCD}" sibTransId="{147B9BCA-2AD4-8F42-8342-C35AD1CACAD5}"/>
    <dgm:cxn modelId="{D5588553-AA35-BF42-9AAB-4D0495731F70}" srcId="{CE3820A4-08CD-C845-8F5B-DDFA6673EA73}" destId="{628CFBBE-86A8-EB44-BDC7-5881EC695ADA}" srcOrd="1" destOrd="0" parTransId="{D1F320BA-4364-5A42-9A7B-B5BAB1E49EFF}" sibTransId="{6F59EAAC-2857-C042-9E99-688912779B0B}"/>
    <dgm:cxn modelId="{C940CD92-F7C5-4E06-8ECD-6B5211B7FE81}" type="presOf" srcId="{B9EB43C1-58EB-B346-906B-B019547186FD}" destId="{2AAD5E30-DF01-CC4B-A217-F6A7C40F2155}" srcOrd="0" destOrd="0" presId="urn:microsoft.com/office/officeart/2005/8/layout/vList3"/>
    <dgm:cxn modelId="{D7059804-9140-E341-B806-0A47C9998397}" srcId="{CE3820A4-08CD-C845-8F5B-DDFA6673EA73}" destId="{B9EB43C1-58EB-B346-906B-B019547186FD}" srcOrd="2" destOrd="0" parTransId="{8DD9562B-AAC8-EA4E-A72A-6CFACB9F13AA}" sibTransId="{44628E7E-BB7C-E649-8059-CDECCF2637F2}"/>
    <dgm:cxn modelId="{FFDA4AC1-21B8-4F69-9A93-78B06DC22327}" type="presParOf" srcId="{F92E1D9C-280B-D946-BA39-708D555E3F68}" destId="{602AB350-4018-0243-8745-8F47C66BB567}" srcOrd="0" destOrd="0" presId="urn:microsoft.com/office/officeart/2005/8/layout/vList3"/>
    <dgm:cxn modelId="{B6DDB2D4-B951-4B13-9664-E6421AC19237}" type="presParOf" srcId="{602AB350-4018-0243-8745-8F47C66BB567}" destId="{91392A54-84D5-C045-877E-5E20B9354E7E}" srcOrd="0" destOrd="0" presId="urn:microsoft.com/office/officeart/2005/8/layout/vList3"/>
    <dgm:cxn modelId="{F23031CB-2604-42A2-80A3-0ABD60A3BE87}" type="presParOf" srcId="{602AB350-4018-0243-8745-8F47C66BB567}" destId="{E43D5840-A641-8849-977B-4D6D0F3D8499}" srcOrd="1" destOrd="0" presId="urn:microsoft.com/office/officeart/2005/8/layout/vList3"/>
    <dgm:cxn modelId="{7389E052-302D-4BBE-9D71-5F2A6984C5EC}" type="presParOf" srcId="{F92E1D9C-280B-D946-BA39-708D555E3F68}" destId="{A1E8EEE1-2BD4-3D42-879B-605328AF0BA9}" srcOrd="1" destOrd="0" presId="urn:microsoft.com/office/officeart/2005/8/layout/vList3"/>
    <dgm:cxn modelId="{6366AE18-D560-4789-B425-FC2C3A4C2F59}" type="presParOf" srcId="{F92E1D9C-280B-D946-BA39-708D555E3F68}" destId="{4FAC6B0A-8E4C-AD4B-BC08-51D272ABD476}" srcOrd="2" destOrd="0" presId="urn:microsoft.com/office/officeart/2005/8/layout/vList3"/>
    <dgm:cxn modelId="{E0DF6C17-4542-4322-BE38-2936F08552C5}" type="presParOf" srcId="{4FAC6B0A-8E4C-AD4B-BC08-51D272ABD476}" destId="{09350881-1A50-6F43-BB82-27C1F802F3B1}" srcOrd="0" destOrd="0" presId="urn:microsoft.com/office/officeart/2005/8/layout/vList3"/>
    <dgm:cxn modelId="{DEAE6F82-A34E-4608-B88F-8125016E4EA1}" type="presParOf" srcId="{4FAC6B0A-8E4C-AD4B-BC08-51D272ABD476}" destId="{C93583D7-D14A-F64F-BFC2-03367FBB1A0A}" srcOrd="1" destOrd="0" presId="urn:microsoft.com/office/officeart/2005/8/layout/vList3"/>
    <dgm:cxn modelId="{AD195040-4753-4739-A079-F917FEA2223E}" type="presParOf" srcId="{F92E1D9C-280B-D946-BA39-708D555E3F68}" destId="{C7058956-A89F-3445-9203-BF5747049FB6}" srcOrd="3" destOrd="0" presId="urn:microsoft.com/office/officeart/2005/8/layout/vList3"/>
    <dgm:cxn modelId="{853DE2AD-98F3-4CB5-B8F7-941476F95F93}" type="presParOf" srcId="{F92E1D9C-280B-D946-BA39-708D555E3F68}" destId="{FA021DB9-CAD2-B14B-92FC-3A5F944DA88B}" srcOrd="4" destOrd="0" presId="urn:microsoft.com/office/officeart/2005/8/layout/vList3"/>
    <dgm:cxn modelId="{10EE58C1-160C-4B37-BA88-8931FB5CAEAA}" type="presParOf" srcId="{FA021DB9-CAD2-B14B-92FC-3A5F944DA88B}" destId="{0EE09C58-05AE-AE42-8F94-59654F7FF06F}" srcOrd="0" destOrd="0" presId="urn:microsoft.com/office/officeart/2005/8/layout/vList3"/>
    <dgm:cxn modelId="{B3F9022C-682B-485C-AEBE-A218C7E477A8}" type="presParOf" srcId="{FA021DB9-CAD2-B14B-92FC-3A5F944DA88B}" destId="{2AAD5E30-DF01-CC4B-A217-F6A7C40F2155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4CB34A3-AC28-4A41-96D6-7ECADCAF5460}" type="doc">
      <dgm:prSet loTypeId="urn:microsoft.com/office/officeart/2005/8/layout/orgChart1" loCatId="hierarchy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es-CO"/>
        </a:p>
      </dgm:t>
    </dgm:pt>
    <dgm:pt modelId="{50D3AD0E-D664-4F89-8EC3-3A68CFD94989}">
      <dgm:prSet phldrT="[Texto]" custT="1"/>
      <dgm:spPr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r>
            <a:rPr lang="en-US" sz="1800" b="1" dirty="0" err="1" smtClean="0"/>
            <a:t>Programa</a:t>
          </a:r>
          <a:r>
            <a:rPr lang="en-US" sz="1800" b="1" dirty="0" smtClean="0"/>
            <a:t> de </a:t>
          </a:r>
          <a:r>
            <a:rPr lang="en-US" sz="1800" b="1" dirty="0" err="1" smtClean="0"/>
            <a:t>Mejoramiento</a:t>
          </a:r>
          <a:r>
            <a:rPr lang="en-US" sz="1800" b="1" dirty="0" smtClean="0"/>
            <a:t> </a:t>
          </a:r>
          <a:r>
            <a:rPr lang="en-US" sz="1800" b="1" dirty="0" err="1" smtClean="0"/>
            <a:t>Genético</a:t>
          </a:r>
          <a:r>
            <a:rPr lang="en-US" sz="1800" b="1" dirty="0" smtClean="0"/>
            <a:t> </a:t>
          </a:r>
          <a:endParaRPr lang="es-CO" sz="1800" b="1" dirty="0"/>
        </a:p>
      </dgm:t>
    </dgm:pt>
    <dgm:pt modelId="{C76753D3-5B27-43CA-A4B4-80E55943F3A3}" type="parTrans" cxnId="{56133EB7-2220-4C41-986F-59866A50AD08}">
      <dgm:prSet/>
      <dgm:spPr/>
      <dgm:t>
        <a:bodyPr/>
        <a:lstStyle/>
        <a:p>
          <a:endParaRPr lang="es-CO"/>
        </a:p>
      </dgm:t>
    </dgm:pt>
    <dgm:pt modelId="{4FE59527-7FE8-4598-A715-9102C180094F}" type="sibTrans" cxnId="{56133EB7-2220-4C41-986F-59866A50AD08}">
      <dgm:prSet/>
      <dgm:spPr/>
      <dgm:t>
        <a:bodyPr/>
        <a:lstStyle/>
        <a:p>
          <a:endParaRPr lang="es-CO"/>
        </a:p>
      </dgm:t>
    </dgm:pt>
    <dgm:pt modelId="{3BB8D6F3-1F5D-40A2-946F-C9F983713DC9}">
      <dgm:prSet phldrT="[Texto]"/>
      <dgm:spPr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r>
            <a:rPr lang="es-CO" b="1" dirty="0" smtClean="0"/>
            <a:t>Plataforma de información genómica en Cebú </a:t>
          </a:r>
          <a:r>
            <a:rPr lang="es-CO" b="1" dirty="0" err="1" smtClean="0"/>
            <a:t>Brahman</a:t>
          </a:r>
          <a:endParaRPr lang="es-CO" b="1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" action="ppaction://noaction"/>
          </dgm14:cNvPr>
        </a:ext>
      </dgm:extLst>
    </dgm:pt>
    <dgm:pt modelId="{2EA03AD1-47FA-45A9-9C80-289E584D9A97}" type="parTrans" cxnId="{2A370C0C-AF8C-46CB-84F4-49D72A97AE42}">
      <dgm:prSet/>
      <dgm:spPr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endParaRPr lang="es-CO"/>
        </a:p>
      </dgm:t>
    </dgm:pt>
    <dgm:pt modelId="{400A750E-5133-4FA2-941B-FF925D07A099}" type="sibTrans" cxnId="{2A370C0C-AF8C-46CB-84F4-49D72A97AE42}">
      <dgm:prSet/>
      <dgm:spPr/>
      <dgm:t>
        <a:bodyPr/>
        <a:lstStyle/>
        <a:p>
          <a:endParaRPr lang="es-CO"/>
        </a:p>
      </dgm:t>
    </dgm:pt>
    <dgm:pt modelId="{FA6E9723-0F7F-429C-8DCD-7136FC4395A6}">
      <dgm:prSet phldrT="[Texto]"/>
      <dgm:spPr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r>
            <a:rPr lang="es-CO" b="1" dirty="0" smtClean="0"/>
            <a:t>Vinculación de estrategias de cruzamiento para carne y leche</a:t>
          </a:r>
          <a:endParaRPr lang="es-CO" b="1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" action="ppaction://noaction"/>
          </dgm14:cNvPr>
        </a:ext>
      </dgm:extLst>
    </dgm:pt>
    <dgm:pt modelId="{2D92BE72-7BC9-4712-BAE9-BE6DD57D3629}" type="parTrans" cxnId="{60E71E57-564D-4E43-8474-4B928D062FB7}">
      <dgm:prSet/>
      <dgm:spPr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endParaRPr lang="es-CO"/>
        </a:p>
      </dgm:t>
    </dgm:pt>
    <dgm:pt modelId="{075CD3E2-23C6-484D-97C1-9E27071ECE57}" type="sibTrans" cxnId="{60E71E57-564D-4E43-8474-4B928D062FB7}">
      <dgm:prSet/>
      <dgm:spPr/>
      <dgm:t>
        <a:bodyPr/>
        <a:lstStyle/>
        <a:p>
          <a:endParaRPr lang="es-CO"/>
        </a:p>
      </dgm:t>
    </dgm:pt>
    <dgm:pt modelId="{F19F8A74-A3D7-44F8-B901-E4997EBFCED6}">
      <dgm:prSet phldrT="[Texto]"/>
      <dgm:spPr>
        <a:scene3d>
          <a:camera prst="orthographicFront"/>
          <a:lightRig rig="threePt" dir="t"/>
        </a:scene3d>
        <a:sp3d>
          <a:bevelT w="165100" prst="coolSlant"/>
        </a:sp3d>
      </dgm:spPr>
      <dgm:t>
        <a:bodyPr/>
        <a:lstStyle/>
        <a:p>
          <a:r>
            <a:rPr lang="es-CO" b="1" dirty="0" smtClean="0"/>
            <a:t>Mejoramiento genético en razas criollas</a:t>
          </a:r>
          <a:endParaRPr lang="es-CO" b="1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" action="ppaction://noaction"/>
          </dgm14:cNvPr>
        </a:ext>
      </dgm:extLst>
    </dgm:pt>
    <dgm:pt modelId="{7A6F9C94-91E5-4682-8229-40502BD29140}" type="parTrans" cxnId="{2E54AC03-1372-4711-9C05-84A5024DA695}">
      <dgm:prSet/>
      <dgm:spPr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endParaRPr lang="es-CO"/>
        </a:p>
      </dgm:t>
    </dgm:pt>
    <dgm:pt modelId="{C5199B08-F6B1-498A-9C26-082685471BA5}" type="sibTrans" cxnId="{2E54AC03-1372-4711-9C05-84A5024DA695}">
      <dgm:prSet/>
      <dgm:spPr/>
      <dgm:t>
        <a:bodyPr/>
        <a:lstStyle/>
        <a:p>
          <a:endParaRPr lang="es-CO"/>
        </a:p>
      </dgm:t>
    </dgm:pt>
    <dgm:pt modelId="{2BB504A8-B107-4B19-A235-C3183ACE3A6F}">
      <dgm:prSet/>
      <dgm:spPr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r>
            <a:rPr lang="es-CO" dirty="0" smtClean="0"/>
            <a:t>Pruebas de comportamiento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" action="ppaction://noaction"/>
          </dgm14:cNvPr>
        </a:ext>
      </dgm:extLst>
    </dgm:pt>
    <dgm:pt modelId="{9F2209E2-FB59-44A4-95A7-FD64A69D52BF}" type="parTrans" cxnId="{31231F26-76A5-48CB-9C01-1F55D082E885}">
      <dgm:prSet/>
      <dgm:spPr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endParaRPr lang="es-CO"/>
        </a:p>
      </dgm:t>
    </dgm:pt>
    <dgm:pt modelId="{2ADC5868-762B-4B0A-A892-916D7046F74A}" type="sibTrans" cxnId="{31231F26-76A5-48CB-9C01-1F55D082E885}">
      <dgm:prSet/>
      <dgm:spPr/>
      <dgm:t>
        <a:bodyPr/>
        <a:lstStyle/>
        <a:p>
          <a:endParaRPr lang="es-CO"/>
        </a:p>
      </dgm:t>
    </dgm:pt>
    <dgm:pt modelId="{91594B78-5724-449F-9579-48140ED5516A}">
      <dgm:prSet/>
      <dgm:spPr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r>
            <a:rPr lang="es-CO" dirty="0" smtClean="0"/>
            <a:t>Sistema de información productiva en Cebú </a:t>
          </a:r>
          <a:r>
            <a:rPr lang="es-CO" dirty="0" err="1" smtClean="0"/>
            <a:t>Brahman</a:t>
          </a:r>
          <a:endParaRPr lang="es-CO" dirty="0" smtClean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" action="ppaction://noaction"/>
          </dgm14:cNvPr>
        </a:ext>
      </dgm:extLst>
    </dgm:pt>
    <dgm:pt modelId="{4A912777-DA04-42D9-A30D-08B0EDF70099}" type="parTrans" cxnId="{CE470328-3D78-4D60-BA42-394BB144F3EF}">
      <dgm:prSet/>
      <dgm:spPr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endParaRPr lang="es-CO"/>
        </a:p>
      </dgm:t>
    </dgm:pt>
    <dgm:pt modelId="{402164D5-B735-4F26-A11C-D2B003469E48}" type="sibTrans" cxnId="{CE470328-3D78-4D60-BA42-394BB144F3EF}">
      <dgm:prSet/>
      <dgm:spPr/>
      <dgm:t>
        <a:bodyPr/>
        <a:lstStyle/>
        <a:p>
          <a:endParaRPr lang="es-CO"/>
        </a:p>
      </dgm:t>
    </dgm:pt>
    <dgm:pt modelId="{B8A77329-503D-45EE-8E19-0798AE44B8B5}">
      <dgm:prSet/>
      <dgm:spPr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r>
            <a:rPr lang="es-CO" dirty="0" smtClean="0"/>
            <a:t>Sistema de información genómica</a:t>
          </a:r>
          <a:endParaRPr lang="es-CO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" action="ppaction://noaction"/>
          </dgm14:cNvPr>
        </a:ext>
      </dgm:extLst>
    </dgm:pt>
    <dgm:pt modelId="{C834DD7E-6EDB-4E01-B093-F6A38C806A14}" type="parTrans" cxnId="{0241AD4E-90FE-4BD6-9B05-09F03D2E8EB0}">
      <dgm:prSet/>
      <dgm:spPr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endParaRPr lang="es-CO"/>
        </a:p>
      </dgm:t>
    </dgm:pt>
    <dgm:pt modelId="{329F837B-78B1-4A68-9C20-5B227FF17022}" type="sibTrans" cxnId="{0241AD4E-90FE-4BD6-9B05-09F03D2E8EB0}">
      <dgm:prSet/>
      <dgm:spPr/>
      <dgm:t>
        <a:bodyPr/>
        <a:lstStyle/>
        <a:p>
          <a:endParaRPr lang="es-CO"/>
        </a:p>
      </dgm:t>
    </dgm:pt>
    <dgm:pt modelId="{EF89735B-EDBE-45AF-9D99-35A6BEC9E0B5}">
      <dgm:prSet/>
      <dgm:spPr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r>
            <a:rPr lang="es-CO" dirty="0" smtClean="0"/>
            <a:t>-Evaluación genética  de poblaciones de ganado criollo</a:t>
          </a:r>
        </a:p>
        <a:p>
          <a:r>
            <a:rPr lang="es-CO" dirty="0" smtClean="0"/>
            <a:t>-Pruebas de comportamiento 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" action="ppaction://noaction"/>
          </dgm14:cNvPr>
        </a:ext>
      </dgm:extLst>
    </dgm:pt>
    <dgm:pt modelId="{D6AFDBEF-A3A8-411B-95A5-E6534B500C7C}" type="parTrans" cxnId="{11DCCF1F-9E7E-4C47-ADE4-CBB56A6525E0}">
      <dgm:prSet/>
      <dgm:spPr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endParaRPr lang="es-CO"/>
        </a:p>
      </dgm:t>
    </dgm:pt>
    <dgm:pt modelId="{9D0EE6FC-4802-4EB6-9D04-7E31D7E978F9}" type="sibTrans" cxnId="{11DCCF1F-9E7E-4C47-ADE4-CBB56A6525E0}">
      <dgm:prSet/>
      <dgm:spPr/>
      <dgm:t>
        <a:bodyPr/>
        <a:lstStyle/>
        <a:p>
          <a:endParaRPr lang="es-CO"/>
        </a:p>
      </dgm:t>
    </dgm:pt>
    <dgm:pt modelId="{8956C0BF-C33D-4DE8-9B58-63F0A24C7B42}">
      <dgm:prSet/>
      <dgm:spPr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r>
            <a:rPr lang="es-CO" dirty="0" smtClean="0"/>
            <a:t>Núcleos de selección en C.I., en fincas y Red de Productores  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" action="ppaction://noaction"/>
          </dgm14:cNvPr>
        </a:ext>
      </dgm:extLst>
    </dgm:pt>
    <dgm:pt modelId="{8B7E93D6-0C44-4AB4-BEAF-09D1F9476B58}" type="parTrans" cxnId="{1564A6BA-C0EA-4BC6-9867-9A8CC803E6BA}">
      <dgm:prSet/>
      <dgm:spPr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endParaRPr lang="es-CO"/>
        </a:p>
      </dgm:t>
    </dgm:pt>
    <dgm:pt modelId="{8F2C7B8F-00ED-48D6-9CA5-EBDB8B7CB330}" type="sibTrans" cxnId="{1564A6BA-C0EA-4BC6-9867-9A8CC803E6BA}">
      <dgm:prSet/>
      <dgm:spPr/>
      <dgm:t>
        <a:bodyPr/>
        <a:lstStyle/>
        <a:p>
          <a:endParaRPr lang="es-CO"/>
        </a:p>
      </dgm:t>
    </dgm:pt>
    <dgm:pt modelId="{63AC5B68-EB45-48B5-9AA5-181CEB7CC07D}">
      <dgm:prSet/>
      <dgm:spPr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r>
            <a:rPr lang="es-CO" dirty="0" smtClean="0"/>
            <a:t>Sistema de información genómica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" action="ppaction://noaction"/>
          </dgm14:cNvPr>
        </a:ext>
      </dgm:extLst>
    </dgm:pt>
    <dgm:pt modelId="{5A5EA07D-4590-433A-A9EE-FDBBCDF2B3F2}" type="parTrans" cxnId="{3AB1DACE-24A4-48B0-97AC-8D567E42EEDA}">
      <dgm:prSet/>
      <dgm:spPr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endParaRPr lang="es-CO"/>
        </a:p>
      </dgm:t>
    </dgm:pt>
    <dgm:pt modelId="{ABD45BA0-E3CA-44F8-8F71-2CA175541F1F}" type="sibTrans" cxnId="{3AB1DACE-24A4-48B0-97AC-8D567E42EEDA}">
      <dgm:prSet/>
      <dgm:spPr/>
      <dgm:t>
        <a:bodyPr/>
        <a:lstStyle/>
        <a:p>
          <a:endParaRPr lang="es-CO"/>
        </a:p>
      </dgm:t>
    </dgm:pt>
    <dgm:pt modelId="{1C357781-21D6-4B99-936E-27F915FF16F6}">
      <dgm:prSet/>
      <dgm:spPr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r>
            <a:rPr lang="es-CO" dirty="0" smtClean="0"/>
            <a:t>Estrategias de cruzamiento para Leche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" action="ppaction://noaction"/>
          </dgm14:cNvPr>
        </a:ext>
      </dgm:extLst>
    </dgm:pt>
    <dgm:pt modelId="{B3F1F776-1791-4107-A472-50C01B448001}" type="parTrans" cxnId="{B3ED5DEB-DE9B-481D-B2E3-9F4F4A2CB0E8}">
      <dgm:prSet/>
      <dgm:spPr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endParaRPr lang="es-CO"/>
        </a:p>
      </dgm:t>
    </dgm:pt>
    <dgm:pt modelId="{98010CE5-F079-4BDD-8A82-EAB9A2B256E4}" type="sibTrans" cxnId="{B3ED5DEB-DE9B-481D-B2E3-9F4F4A2CB0E8}">
      <dgm:prSet/>
      <dgm:spPr/>
      <dgm:t>
        <a:bodyPr/>
        <a:lstStyle/>
        <a:p>
          <a:endParaRPr lang="es-CO"/>
        </a:p>
      </dgm:t>
    </dgm:pt>
    <dgm:pt modelId="{DDE2088C-9E50-4E6E-A76E-E7590099B29C}">
      <dgm:prSet/>
      <dgm:spPr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r>
            <a:rPr lang="es-CO" dirty="0" smtClean="0"/>
            <a:t>Estrategias de cruzamiento para carne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" action="ppaction://noaction"/>
          </dgm14:cNvPr>
        </a:ext>
      </dgm:extLst>
    </dgm:pt>
    <dgm:pt modelId="{336B1F3D-E060-423B-84A4-17D29BD84793}" type="parTrans" cxnId="{CD222E1C-FAF8-4774-B0BD-42A19ADF8878}">
      <dgm:prSet/>
      <dgm:spPr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endParaRPr lang="es-CO"/>
        </a:p>
      </dgm:t>
    </dgm:pt>
    <dgm:pt modelId="{46D0EF3D-88E5-48C3-B39B-1265582664D7}" type="sibTrans" cxnId="{CD222E1C-FAF8-4774-B0BD-42A19ADF8878}">
      <dgm:prSet/>
      <dgm:spPr/>
      <dgm:t>
        <a:bodyPr/>
        <a:lstStyle/>
        <a:p>
          <a:endParaRPr lang="es-CO"/>
        </a:p>
      </dgm:t>
    </dgm:pt>
    <dgm:pt modelId="{6F1C56A3-5F7D-4C29-84A2-522F3EDC13BF}">
      <dgm:prSet/>
      <dgm:spPr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r>
            <a:rPr lang="es-CO" dirty="0" smtClean="0"/>
            <a:t>Aliados estratégicos para socialización de resultados</a:t>
          </a:r>
          <a:endParaRPr lang="es-CO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" action="ppaction://noaction"/>
          </dgm14:cNvPr>
        </a:ext>
      </dgm:extLst>
    </dgm:pt>
    <dgm:pt modelId="{E9CB9095-FA7A-489F-857E-134522D65688}" type="parTrans" cxnId="{53858E06-476C-47BF-B5D6-E3D4BDB675D5}">
      <dgm:prSet/>
      <dgm:spPr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endParaRPr lang="es-CO"/>
        </a:p>
      </dgm:t>
    </dgm:pt>
    <dgm:pt modelId="{7702A4F3-C4A4-4F7A-82BB-98E371E5A7F9}" type="sibTrans" cxnId="{53858E06-476C-47BF-B5D6-E3D4BDB675D5}">
      <dgm:prSet/>
      <dgm:spPr/>
      <dgm:t>
        <a:bodyPr/>
        <a:lstStyle/>
        <a:p>
          <a:endParaRPr lang="es-CO"/>
        </a:p>
      </dgm:t>
    </dgm:pt>
    <dgm:pt modelId="{C388A953-0F09-4791-AB02-E583B42BE78C}" type="pres">
      <dgm:prSet presAssocID="{84CB34A3-AC28-4A41-96D6-7ECADCAF5460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CO"/>
        </a:p>
      </dgm:t>
    </dgm:pt>
    <dgm:pt modelId="{1CEE5D4A-97AF-4875-90BC-887611C0BDBE}" type="pres">
      <dgm:prSet presAssocID="{50D3AD0E-D664-4F89-8EC3-3A68CFD94989}" presName="hierRoot1" presStyleCnt="0">
        <dgm:presLayoutVars>
          <dgm:hierBranch val="init"/>
        </dgm:presLayoutVars>
      </dgm:prSet>
      <dgm:spPr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endParaRPr lang="es-CO"/>
        </a:p>
      </dgm:t>
    </dgm:pt>
    <dgm:pt modelId="{FFDD2E09-D6B5-45D5-BA20-F7AB887C5F20}" type="pres">
      <dgm:prSet presAssocID="{50D3AD0E-D664-4F89-8EC3-3A68CFD94989}" presName="rootComposite1" presStyleCnt="0"/>
      <dgm:spPr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endParaRPr lang="es-CO"/>
        </a:p>
      </dgm:t>
    </dgm:pt>
    <dgm:pt modelId="{B27155BA-919F-4885-8FC8-CC43BAE66802}" type="pres">
      <dgm:prSet presAssocID="{50D3AD0E-D664-4F89-8EC3-3A68CFD94989}" presName="rootText1" presStyleLbl="node0" presStyleIdx="0" presStyleCnt="1" custScaleX="296833" custScaleY="42011" custLinFactNeighborX="-3090">
        <dgm:presLayoutVars>
          <dgm:chPref val="3"/>
        </dgm:presLayoutVars>
      </dgm:prSet>
      <dgm:spPr/>
      <dgm:t>
        <a:bodyPr/>
        <a:lstStyle/>
        <a:p>
          <a:endParaRPr lang="es-CO"/>
        </a:p>
      </dgm:t>
    </dgm:pt>
    <dgm:pt modelId="{3B0612DC-8497-4F2C-921D-02FD6F2AC39C}" type="pres">
      <dgm:prSet presAssocID="{50D3AD0E-D664-4F89-8EC3-3A68CFD94989}" presName="rootConnector1" presStyleLbl="node1" presStyleIdx="0" presStyleCnt="0"/>
      <dgm:spPr/>
      <dgm:t>
        <a:bodyPr/>
        <a:lstStyle/>
        <a:p>
          <a:endParaRPr lang="es-CO"/>
        </a:p>
      </dgm:t>
    </dgm:pt>
    <dgm:pt modelId="{8F71AD8A-E83A-450F-813D-BD6024A838E0}" type="pres">
      <dgm:prSet presAssocID="{50D3AD0E-D664-4F89-8EC3-3A68CFD94989}" presName="hierChild2" presStyleCnt="0"/>
      <dgm:spPr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endParaRPr lang="es-CO"/>
        </a:p>
      </dgm:t>
    </dgm:pt>
    <dgm:pt modelId="{456F8A18-3BED-4F64-8424-A28FD52AF223}" type="pres">
      <dgm:prSet presAssocID="{2EA03AD1-47FA-45A9-9C80-289E584D9A97}" presName="Name37" presStyleLbl="parChTrans1D2" presStyleIdx="0" presStyleCnt="3"/>
      <dgm:spPr/>
      <dgm:t>
        <a:bodyPr/>
        <a:lstStyle/>
        <a:p>
          <a:endParaRPr lang="es-CO"/>
        </a:p>
      </dgm:t>
    </dgm:pt>
    <dgm:pt modelId="{CEC0BC93-6668-4AB3-8B66-1598276BE7F1}" type="pres">
      <dgm:prSet presAssocID="{3BB8D6F3-1F5D-40A2-946F-C9F983713DC9}" presName="hierRoot2" presStyleCnt="0">
        <dgm:presLayoutVars>
          <dgm:hierBranch val="init"/>
        </dgm:presLayoutVars>
      </dgm:prSet>
      <dgm:spPr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endParaRPr lang="es-CO"/>
        </a:p>
      </dgm:t>
    </dgm:pt>
    <dgm:pt modelId="{A2CA8B89-D9FB-4550-BD1D-20F5DBCA1493}" type="pres">
      <dgm:prSet presAssocID="{3BB8D6F3-1F5D-40A2-946F-C9F983713DC9}" presName="rootComposite" presStyleCnt="0"/>
      <dgm:spPr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endParaRPr lang="es-CO"/>
        </a:p>
      </dgm:t>
    </dgm:pt>
    <dgm:pt modelId="{B9D01144-AE07-49E8-8017-8FA60E72639E}" type="pres">
      <dgm:prSet presAssocID="{3BB8D6F3-1F5D-40A2-946F-C9F983713DC9}" presName="rootText" presStyleLbl="node2" presStyleIdx="0" presStyleCnt="3" custScaleX="141151" custLinFactNeighborX="-27347" custLinFactNeighborY="3187">
        <dgm:presLayoutVars>
          <dgm:chPref val="3"/>
        </dgm:presLayoutVars>
      </dgm:prSet>
      <dgm:spPr/>
      <dgm:t>
        <a:bodyPr/>
        <a:lstStyle/>
        <a:p>
          <a:endParaRPr lang="es-CO"/>
        </a:p>
      </dgm:t>
    </dgm:pt>
    <dgm:pt modelId="{DD27556C-8872-4385-89A1-AA76666F7758}" type="pres">
      <dgm:prSet presAssocID="{3BB8D6F3-1F5D-40A2-946F-C9F983713DC9}" presName="rootConnector" presStyleLbl="node2" presStyleIdx="0" presStyleCnt="3"/>
      <dgm:spPr/>
      <dgm:t>
        <a:bodyPr/>
        <a:lstStyle/>
        <a:p>
          <a:endParaRPr lang="es-CO"/>
        </a:p>
      </dgm:t>
    </dgm:pt>
    <dgm:pt modelId="{0FDAC615-BC7A-4B5E-B231-F7F92FAAF3B6}" type="pres">
      <dgm:prSet presAssocID="{3BB8D6F3-1F5D-40A2-946F-C9F983713DC9}" presName="hierChild4" presStyleCnt="0"/>
      <dgm:spPr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endParaRPr lang="es-CO"/>
        </a:p>
      </dgm:t>
    </dgm:pt>
    <dgm:pt modelId="{5DC4DF14-9AC3-4145-8622-310F30AB086D}" type="pres">
      <dgm:prSet presAssocID="{9F2209E2-FB59-44A4-95A7-FD64A69D52BF}" presName="Name37" presStyleLbl="parChTrans1D3" presStyleIdx="0" presStyleCnt="9"/>
      <dgm:spPr/>
      <dgm:t>
        <a:bodyPr/>
        <a:lstStyle/>
        <a:p>
          <a:endParaRPr lang="es-CO"/>
        </a:p>
      </dgm:t>
    </dgm:pt>
    <dgm:pt modelId="{9137D81E-5922-4F4A-ABA1-E57D0A3A2C26}" type="pres">
      <dgm:prSet presAssocID="{2BB504A8-B107-4B19-A235-C3183ACE3A6F}" presName="hierRoot2" presStyleCnt="0">
        <dgm:presLayoutVars>
          <dgm:hierBranch val="init"/>
        </dgm:presLayoutVars>
      </dgm:prSet>
      <dgm:spPr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endParaRPr lang="es-CO"/>
        </a:p>
      </dgm:t>
    </dgm:pt>
    <dgm:pt modelId="{B48AC8C7-10B5-4FB0-8695-0AA6F0319288}" type="pres">
      <dgm:prSet presAssocID="{2BB504A8-B107-4B19-A235-C3183ACE3A6F}" presName="rootComposite" presStyleCnt="0"/>
      <dgm:spPr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endParaRPr lang="es-CO"/>
        </a:p>
      </dgm:t>
    </dgm:pt>
    <dgm:pt modelId="{542DF346-A289-43FA-B79E-C7214CDE6DB9}" type="pres">
      <dgm:prSet presAssocID="{2BB504A8-B107-4B19-A235-C3183ACE3A6F}" presName="rootText" presStyleLbl="node3" presStyleIdx="0" presStyleCnt="9" custScaleX="138126" custLinFactNeighborX="-33587">
        <dgm:presLayoutVars>
          <dgm:chPref val="3"/>
        </dgm:presLayoutVars>
      </dgm:prSet>
      <dgm:spPr/>
      <dgm:t>
        <a:bodyPr/>
        <a:lstStyle/>
        <a:p>
          <a:endParaRPr lang="es-CO"/>
        </a:p>
      </dgm:t>
    </dgm:pt>
    <dgm:pt modelId="{2134DC34-ED9A-422D-B44D-CF82D3DBAB51}" type="pres">
      <dgm:prSet presAssocID="{2BB504A8-B107-4B19-A235-C3183ACE3A6F}" presName="rootConnector" presStyleLbl="node3" presStyleIdx="0" presStyleCnt="9"/>
      <dgm:spPr/>
      <dgm:t>
        <a:bodyPr/>
        <a:lstStyle/>
        <a:p>
          <a:endParaRPr lang="es-CO"/>
        </a:p>
      </dgm:t>
    </dgm:pt>
    <dgm:pt modelId="{8E1FB804-DEC6-40B3-842F-F6FB86761476}" type="pres">
      <dgm:prSet presAssocID="{2BB504A8-B107-4B19-A235-C3183ACE3A6F}" presName="hierChild4" presStyleCnt="0"/>
      <dgm:spPr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endParaRPr lang="es-CO"/>
        </a:p>
      </dgm:t>
    </dgm:pt>
    <dgm:pt modelId="{63154C3B-A146-4BC8-B288-94D6C0413E7B}" type="pres">
      <dgm:prSet presAssocID="{2BB504A8-B107-4B19-A235-C3183ACE3A6F}" presName="hierChild5" presStyleCnt="0"/>
      <dgm:spPr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endParaRPr lang="es-CO"/>
        </a:p>
      </dgm:t>
    </dgm:pt>
    <dgm:pt modelId="{4D32DB6C-6BAB-4894-B474-50DA8EBCE3F7}" type="pres">
      <dgm:prSet presAssocID="{4A912777-DA04-42D9-A30D-08B0EDF70099}" presName="Name37" presStyleLbl="parChTrans1D3" presStyleIdx="1" presStyleCnt="9"/>
      <dgm:spPr/>
      <dgm:t>
        <a:bodyPr/>
        <a:lstStyle/>
        <a:p>
          <a:endParaRPr lang="es-CO"/>
        </a:p>
      </dgm:t>
    </dgm:pt>
    <dgm:pt modelId="{AFB660A1-47B2-4E5C-8531-099746DB503D}" type="pres">
      <dgm:prSet presAssocID="{91594B78-5724-449F-9579-48140ED5516A}" presName="hierRoot2" presStyleCnt="0">
        <dgm:presLayoutVars>
          <dgm:hierBranch val="init"/>
        </dgm:presLayoutVars>
      </dgm:prSet>
      <dgm:spPr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endParaRPr lang="es-CO"/>
        </a:p>
      </dgm:t>
    </dgm:pt>
    <dgm:pt modelId="{E0FEE7FC-423F-4600-9E01-43E1D5203175}" type="pres">
      <dgm:prSet presAssocID="{91594B78-5724-449F-9579-48140ED5516A}" presName="rootComposite" presStyleCnt="0"/>
      <dgm:spPr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endParaRPr lang="es-CO"/>
        </a:p>
      </dgm:t>
    </dgm:pt>
    <dgm:pt modelId="{B67046DA-386F-456A-9A45-E43882A12E65}" type="pres">
      <dgm:prSet presAssocID="{91594B78-5724-449F-9579-48140ED5516A}" presName="rootText" presStyleLbl="node3" presStyleIdx="1" presStyleCnt="9" custScaleX="138427" custLinFactNeighborX="-33738">
        <dgm:presLayoutVars>
          <dgm:chPref val="3"/>
        </dgm:presLayoutVars>
      </dgm:prSet>
      <dgm:spPr/>
      <dgm:t>
        <a:bodyPr/>
        <a:lstStyle/>
        <a:p>
          <a:endParaRPr lang="es-CO"/>
        </a:p>
      </dgm:t>
    </dgm:pt>
    <dgm:pt modelId="{EFACD5B3-CC44-4EF2-895F-C9C3EF14DEBE}" type="pres">
      <dgm:prSet presAssocID="{91594B78-5724-449F-9579-48140ED5516A}" presName="rootConnector" presStyleLbl="node3" presStyleIdx="1" presStyleCnt="9"/>
      <dgm:spPr/>
      <dgm:t>
        <a:bodyPr/>
        <a:lstStyle/>
        <a:p>
          <a:endParaRPr lang="es-CO"/>
        </a:p>
      </dgm:t>
    </dgm:pt>
    <dgm:pt modelId="{DFD52AA7-0CC8-45B7-ACAD-2A8216A4E62B}" type="pres">
      <dgm:prSet presAssocID="{91594B78-5724-449F-9579-48140ED5516A}" presName="hierChild4" presStyleCnt="0"/>
      <dgm:spPr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endParaRPr lang="es-CO"/>
        </a:p>
      </dgm:t>
    </dgm:pt>
    <dgm:pt modelId="{5451AC49-6ED8-4666-86F9-B22705036060}" type="pres">
      <dgm:prSet presAssocID="{91594B78-5724-449F-9579-48140ED5516A}" presName="hierChild5" presStyleCnt="0"/>
      <dgm:spPr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endParaRPr lang="es-CO"/>
        </a:p>
      </dgm:t>
    </dgm:pt>
    <dgm:pt modelId="{7EF1060F-D03D-411B-A5AE-5AF9B5B83222}" type="pres">
      <dgm:prSet presAssocID="{C834DD7E-6EDB-4E01-B093-F6A38C806A14}" presName="Name37" presStyleLbl="parChTrans1D3" presStyleIdx="2" presStyleCnt="9"/>
      <dgm:spPr/>
      <dgm:t>
        <a:bodyPr/>
        <a:lstStyle/>
        <a:p>
          <a:endParaRPr lang="es-CO"/>
        </a:p>
      </dgm:t>
    </dgm:pt>
    <dgm:pt modelId="{CCC18D63-E7E7-4155-AE02-FEAAB0B6E2F6}" type="pres">
      <dgm:prSet presAssocID="{B8A77329-503D-45EE-8E19-0798AE44B8B5}" presName="hierRoot2" presStyleCnt="0">
        <dgm:presLayoutVars>
          <dgm:hierBranch val="init"/>
        </dgm:presLayoutVars>
      </dgm:prSet>
      <dgm:spPr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endParaRPr lang="es-CO"/>
        </a:p>
      </dgm:t>
    </dgm:pt>
    <dgm:pt modelId="{52A2A62B-5FF6-4D4B-A370-11CF3E0C5CD7}" type="pres">
      <dgm:prSet presAssocID="{B8A77329-503D-45EE-8E19-0798AE44B8B5}" presName="rootComposite" presStyleCnt="0"/>
      <dgm:spPr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endParaRPr lang="es-CO"/>
        </a:p>
      </dgm:t>
    </dgm:pt>
    <dgm:pt modelId="{5F9D2A6B-08E1-4CA0-9D43-D8ABF7FD43CA}" type="pres">
      <dgm:prSet presAssocID="{B8A77329-503D-45EE-8E19-0798AE44B8B5}" presName="rootText" presStyleLbl="node3" presStyleIdx="2" presStyleCnt="9" custScaleX="138126" custLinFactNeighborX="-36155">
        <dgm:presLayoutVars>
          <dgm:chPref val="3"/>
        </dgm:presLayoutVars>
      </dgm:prSet>
      <dgm:spPr/>
      <dgm:t>
        <a:bodyPr/>
        <a:lstStyle/>
        <a:p>
          <a:endParaRPr lang="es-CO"/>
        </a:p>
      </dgm:t>
    </dgm:pt>
    <dgm:pt modelId="{A0849A89-0C75-48C4-B416-C724CE6456E4}" type="pres">
      <dgm:prSet presAssocID="{B8A77329-503D-45EE-8E19-0798AE44B8B5}" presName="rootConnector" presStyleLbl="node3" presStyleIdx="2" presStyleCnt="9"/>
      <dgm:spPr/>
      <dgm:t>
        <a:bodyPr/>
        <a:lstStyle/>
        <a:p>
          <a:endParaRPr lang="es-CO"/>
        </a:p>
      </dgm:t>
    </dgm:pt>
    <dgm:pt modelId="{0C190290-B03D-4BB7-A8C6-19FE3722ABB2}" type="pres">
      <dgm:prSet presAssocID="{B8A77329-503D-45EE-8E19-0798AE44B8B5}" presName="hierChild4" presStyleCnt="0"/>
      <dgm:spPr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endParaRPr lang="es-CO"/>
        </a:p>
      </dgm:t>
    </dgm:pt>
    <dgm:pt modelId="{7F206CED-A73A-41CD-9BFF-7325356F54FA}" type="pres">
      <dgm:prSet presAssocID="{B8A77329-503D-45EE-8E19-0798AE44B8B5}" presName="hierChild5" presStyleCnt="0"/>
      <dgm:spPr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endParaRPr lang="es-CO"/>
        </a:p>
      </dgm:t>
    </dgm:pt>
    <dgm:pt modelId="{948D3088-8F4C-4877-AFEE-996D10797E15}" type="pres">
      <dgm:prSet presAssocID="{3BB8D6F3-1F5D-40A2-946F-C9F983713DC9}" presName="hierChild5" presStyleCnt="0"/>
      <dgm:spPr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endParaRPr lang="es-CO"/>
        </a:p>
      </dgm:t>
    </dgm:pt>
    <dgm:pt modelId="{6CCA567D-5ECD-42F5-A4FF-D6FD031828BF}" type="pres">
      <dgm:prSet presAssocID="{2D92BE72-7BC9-4712-BAE9-BE6DD57D3629}" presName="Name37" presStyleLbl="parChTrans1D2" presStyleIdx="1" presStyleCnt="3"/>
      <dgm:spPr/>
      <dgm:t>
        <a:bodyPr/>
        <a:lstStyle/>
        <a:p>
          <a:endParaRPr lang="es-CO"/>
        </a:p>
      </dgm:t>
    </dgm:pt>
    <dgm:pt modelId="{8E0F2EED-C055-41AC-A28D-2B1F13CDD544}" type="pres">
      <dgm:prSet presAssocID="{FA6E9723-0F7F-429C-8DCD-7136FC4395A6}" presName="hierRoot2" presStyleCnt="0">
        <dgm:presLayoutVars>
          <dgm:hierBranch val="init"/>
        </dgm:presLayoutVars>
      </dgm:prSet>
      <dgm:spPr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endParaRPr lang="es-CO"/>
        </a:p>
      </dgm:t>
    </dgm:pt>
    <dgm:pt modelId="{80C19D87-06D7-442B-B0EE-2FCAA7AC0E4A}" type="pres">
      <dgm:prSet presAssocID="{FA6E9723-0F7F-429C-8DCD-7136FC4395A6}" presName="rootComposite" presStyleCnt="0"/>
      <dgm:spPr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endParaRPr lang="es-CO"/>
        </a:p>
      </dgm:t>
    </dgm:pt>
    <dgm:pt modelId="{72DB5C98-B3C1-4A42-A667-C54329187542}" type="pres">
      <dgm:prSet presAssocID="{FA6E9723-0F7F-429C-8DCD-7136FC4395A6}" presName="rootText" presStyleLbl="node2" presStyleIdx="1" presStyleCnt="3" custScaleX="170358">
        <dgm:presLayoutVars>
          <dgm:chPref val="3"/>
        </dgm:presLayoutVars>
      </dgm:prSet>
      <dgm:spPr/>
      <dgm:t>
        <a:bodyPr/>
        <a:lstStyle/>
        <a:p>
          <a:endParaRPr lang="es-CO"/>
        </a:p>
      </dgm:t>
    </dgm:pt>
    <dgm:pt modelId="{E6370A7C-A7A0-4AE5-8432-7DEB6E25040E}" type="pres">
      <dgm:prSet presAssocID="{FA6E9723-0F7F-429C-8DCD-7136FC4395A6}" presName="rootConnector" presStyleLbl="node2" presStyleIdx="1" presStyleCnt="3"/>
      <dgm:spPr/>
      <dgm:t>
        <a:bodyPr/>
        <a:lstStyle/>
        <a:p>
          <a:endParaRPr lang="es-CO"/>
        </a:p>
      </dgm:t>
    </dgm:pt>
    <dgm:pt modelId="{1587980A-AF84-4A66-97CE-3C9DC11ABE2D}" type="pres">
      <dgm:prSet presAssocID="{FA6E9723-0F7F-429C-8DCD-7136FC4395A6}" presName="hierChild4" presStyleCnt="0"/>
      <dgm:spPr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endParaRPr lang="es-CO"/>
        </a:p>
      </dgm:t>
    </dgm:pt>
    <dgm:pt modelId="{136B57DC-3744-4A97-80F1-499145AC8131}" type="pres">
      <dgm:prSet presAssocID="{E9CB9095-FA7A-489F-857E-134522D65688}" presName="Name37" presStyleLbl="parChTrans1D3" presStyleIdx="3" presStyleCnt="9"/>
      <dgm:spPr/>
      <dgm:t>
        <a:bodyPr/>
        <a:lstStyle/>
        <a:p>
          <a:endParaRPr lang="es-CO"/>
        </a:p>
      </dgm:t>
    </dgm:pt>
    <dgm:pt modelId="{0FF36716-2BBF-425A-BDD4-CFFAB686DD95}" type="pres">
      <dgm:prSet presAssocID="{6F1C56A3-5F7D-4C29-84A2-522F3EDC13BF}" presName="hierRoot2" presStyleCnt="0">
        <dgm:presLayoutVars>
          <dgm:hierBranch val="init"/>
        </dgm:presLayoutVars>
      </dgm:prSet>
      <dgm:spPr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endParaRPr lang="es-CO"/>
        </a:p>
      </dgm:t>
    </dgm:pt>
    <dgm:pt modelId="{CBA8AD1E-FF0C-4E50-98E1-94570A73A223}" type="pres">
      <dgm:prSet presAssocID="{6F1C56A3-5F7D-4C29-84A2-522F3EDC13BF}" presName="rootComposite" presStyleCnt="0"/>
      <dgm:spPr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endParaRPr lang="es-CO"/>
        </a:p>
      </dgm:t>
    </dgm:pt>
    <dgm:pt modelId="{90A71ADC-5C2F-46D9-97B5-38F9A8F83C47}" type="pres">
      <dgm:prSet presAssocID="{6F1C56A3-5F7D-4C29-84A2-522F3EDC13BF}" presName="rootText" presStyleLbl="node3" presStyleIdx="3" presStyleCnt="9" custScaleX="157981" custLinFactY="100000" custLinFactNeighborX="5505" custLinFactNeighborY="183232">
        <dgm:presLayoutVars>
          <dgm:chPref val="3"/>
        </dgm:presLayoutVars>
      </dgm:prSet>
      <dgm:spPr/>
      <dgm:t>
        <a:bodyPr/>
        <a:lstStyle/>
        <a:p>
          <a:endParaRPr lang="es-CO"/>
        </a:p>
      </dgm:t>
    </dgm:pt>
    <dgm:pt modelId="{CAEB612C-0E6A-4392-9DC7-520E4B4504F1}" type="pres">
      <dgm:prSet presAssocID="{6F1C56A3-5F7D-4C29-84A2-522F3EDC13BF}" presName="rootConnector" presStyleLbl="node3" presStyleIdx="3" presStyleCnt="9"/>
      <dgm:spPr/>
      <dgm:t>
        <a:bodyPr/>
        <a:lstStyle/>
        <a:p>
          <a:endParaRPr lang="es-CO"/>
        </a:p>
      </dgm:t>
    </dgm:pt>
    <dgm:pt modelId="{1BB9898E-2CB5-4AA3-B7BB-BEB10EA35181}" type="pres">
      <dgm:prSet presAssocID="{6F1C56A3-5F7D-4C29-84A2-522F3EDC13BF}" presName="hierChild4" presStyleCnt="0"/>
      <dgm:spPr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endParaRPr lang="es-CO"/>
        </a:p>
      </dgm:t>
    </dgm:pt>
    <dgm:pt modelId="{BEAA1F9D-5944-4CE9-9B39-685A9D28D56D}" type="pres">
      <dgm:prSet presAssocID="{6F1C56A3-5F7D-4C29-84A2-522F3EDC13BF}" presName="hierChild5" presStyleCnt="0"/>
      <dgm:spPr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endParaRPr lang="es-CO"/>
        </a:p>
      </dgm:t>
    </dgm:pt>
    <dgm:pt modelId="{91FD42F1-EA85-44D1-BB91-7CB8355DCEDD}" type="pres">
      <dgm:prSet presAssocID="{336B1F3D-E060-423B-84A4-17D29BD84793}" presName="Name37" presStyleLbl="parChTrans1D3" presStyleIdx="4" presStyleCnt="9"/>
      <dgm:spPr/>
      <dgm:t>
        <a:bodyPr/>
        <a:lstStyle/>
        <a:p>
          <a:endParaRPr lang="es-CO"/>
        </a:p>
      </dgm:t>
    </dgm:pt>
    <dgm:pt modelId="{6DDC6F0C-E5F1-4454-BC50-ED2879136745}" type="pres">
      <dgm:prSet presAssocID="{DDE2088C-9E50-4E6E-A76E-E7590099B29C}" presName="hierRoot2" presStyleCnt="0">
        <dgm:presLayoutVars>
          <dgm:hierBranch val="init"/>
        </dgm:presLayoutVars>
      </dgm:prSet>
      <dgm:spPr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endParaRPr lang="es-CO"/>
        </a:p>
      </dgm:t>
    </dgm:pt>
    <dgm:pt modelId="{E3A1D476-423B-4866-AE75-60E208140E2A}" type="pres">
      <dgm:prSet presAssocID="{DDE2088C-9E50-4E6E-A76E-E7590099B29C}" presName="rootComposite" presStyleCnt="0"/>
      <dgm:spPr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endParaRPr lang="es-CO"/>
        </a:p>
      </dgm:t>
    </dgm:pt>
    <dgm:pt modelId="{D5F1DF00-AA4F-458F-80EB-0F2380894EE8}" type="pres">
      <dgm:prSet presAssocID="{DDE2088C-9E50-4E6E-A76E-E7590099B29C}" presName="rootText" presStyleLbl="node3" presStyleIdx="4" presStyleCnt="9" custLinFactNeighborX="5505" custLinFactNeighborY="-721">
        <dgm:presLayoutVars>
          <dgm:chPref val="3"/>
        </dgm:presLayoutVars>
      </dgm:prSet>
      <dgm:spPr/>
      <dgm:t>
        <a:bodyPr/>
        <a:lstStyle/>
        <a:p>
          <a:endParaRPr lang="es-CO"/>
        </a:p>
      </dgm:t>
    </dgm:pt>
    <dgm:pt modelId="{FBC9919F-6A2C-408F-968F-9C7664C3D078}" type="pres">
      <dgm:prSet presAssocID="{DDE2088C-9E50-4E6E-A76E-E7590099B29C}" presName="rootConnector" presStyleLbl="node3" presStyleIdx="4" presStyleCnt="9"/>
      <dgm:spPr/>
      <dgm:t>
        <a:bodyPr/>
        <a:lstStyle/>
        <a:p>
          <a:endParaRPr lang="es-CO"/>
        </a:p>
      </dgm:t>
    </dgm:pt>
    <dgm:pt modelId="{55A53E8E-D8C9-4DA5-BC67-517F6C7F5FF0}" type="pres">
      <dgm:prSet presAssocID="{DDE2088C-9E50-4E6E-A76E-E7590099B29C}" presName="hierChild4" presStyleCnt="0"/>
      <dgm:spPr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endParaRPr lang="es-CO"/>
        </a:p>
      </dgm:t>
    </dgm:pt>
    <dgm:pt modelId="{0246334F-5A0E-4087-BD86-A9A3D526DEE0}" type="pres">
      <dgm:prSet presAssocID="{DDE2088C-9E50-4E6E-A76E-E7590099B29C}" presName="hierChild5" presStyleCnt="0"/>
      <dgm:spPr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endParaRPr lang="es-CO"/>
        </a:p>
      </dgm:t>
    </dgm:pt>
    <dgm:pt modelId="{6FB9CE21-22D8-48D5-80DD-156A4AE6BF03}" type="pres">
      <dgm:prSet presAssocID="{B3F1F776-1791-4107-A472-50C01B448001}" presName="Name37" presStyleLbl="parChTrans1D3" presStyleIdx="5" presStyleCnt="9"/>
      <dgm:spPr/>
      <dgm:t>
        <a:bodyPr/>
        <a:lstStyle/>
        <a:p>
          <a:endParaRPr lang="es-CO"/>
        </a:p>
      </dgm:t>
    </dgm:pt>
    <dgm:pt modelId="{6073E0A7-90F9-4058-B887-F706B3726A12}" type="pres">
      <dgm:prSet presAssocID="{1C357781-21D6-4B99-936E-27F915FF16F6}" presName="hierRoot2" presStyleCnt="0">
        <dgm:presLayoutVars>
          <dgm:hierBranch val="init"/>
        </dgm:presLayoutVars>
      </dgm:prSet>
      <dgm:spPr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endParaRPr lang="es-CO"/>
        </a:p>
      </dgm:t>
    </dgm:pt>
    <dgm:pt modelId="{AC31BC11-3667-4BA7-B7BB-BFB18D2892A2}" type="pres">
      <dgm:prSet presAssocID="{1C357781-21D6-4B99-936E-27F915FF16F6}" presName="rootComposite" presStyleCnt="0"/>
      <dgm:spPr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endParaRPr lang="es-CO"/>
        </a:p>
      </dgm:t>
    </dgm:pt>
    <dgm:pt modelId="{139B0AD2-C7A2-430A-8EC1-0BEF2510B7ED}" type="pres">
      <dgm:prSet presAssocID="{1C357781-21D6-4B99-936E-27F915FF16F6}" presName="rootText" presStyleLbl="node3" presStyleIdx="5" presStyleCnt="9" custLinFactY="-100000" custLinFactNeighborX="5505" custLinFactNeighborY="-174535">
        <dgm:presLayoutVars>
          <dgm:chPref val="3"/>
        </dgm:presLayoutVars>
      </dgm:prSet>
      <dgm:spPr/>
      <dgm:t>
        <a:bodyPr/>
        <a:lstStyle/>
        <a:p>
          <a:endParaRPr lang="es-CO"/>
        </a:p>
      </dgm:t>
    </dgm:pt>
    <dgm:pt modelId="{6EB216E4-6C86-4932-9A57-031A0C0D5F3A}" type="pres">
      <dgm:prSet presAssocID="{1C357781-21D6-4B99-936E-27F915FF16F6}" presName="rootConnector" presStyleLbl="node3" presStyleIdx="5" presStyleCnt="9"/>
      <dgm:spPr/>
      <dgm:t>
        <a:bodyPr/>
        <a:lstStyle/>
        <a:p>
          <a:endParaRPr lang="es-CO"/>
        </a:p>
      </dgm:t>
    </dgm:pt>
    <dgm:pt modelId="{1A9F69BE-CCDC-48CD-AF05-DC130826D2CC}" type="pres">
      <dgm:prSet presAssocID="{1C357781-21D6-4B99-936E-27F915FF16F6}" presName="hierChild4" presStyleCnt="0"/>
      <dgm:spPr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endParaRPr lang="es-CO"/>
        </a:p>
      </dgm:t>
    </dgm:pt>
    <dgm:pt modelId="{0A5DB8DC-C8FE-43DA-8B2F-405A3DA1045B}" type="pres">
      <dgm:prSet presAssocID="{1C357781-21D6-4B99-936E-27F915FF16F6}" presName="hierChild5" presStyleCnt="0"/>
      <dgm:spPr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endParaRPr lang="es-CO"/>
        </a:p>
      </dgm:t>
    </dgm:pt>
    <dgm:pt modelId="{22754F97-1689-4740-B900-63B1E65B94BC}" type="pres">
      <dgm:prSet presAssocID="{FA6E9723-0F7F-429C-8DCD-7136FC4395A6}" presName="hierChild5" presStyleCnt="0"/>
      <dgm:spPr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endParaRPr lang="es-CO"/>
        </a:p>
      </dgm:t>
    </dgm:pt>
    <dgm:pt modelId="{12A99769-C6DE-484D-B943-311D080D4E50}" type="pres">
      <dgm:prSet presAssocID="{7A6F9C94-91E5-4682-8229-40502BD29140}" presName="Name37" presStyleLbl="parChTrans1D2" presStyleIdx="2" presStyleCnt="3"/>
      <dgm:spPr/>
      <dgm:t>
        <a:bodyPr/>
        <a:lstStyle/>
        <a:p>
          <a:endParaRPr lang="es-CO"/>
        </a:p>
      </dgm:t>
    </dgm:pt>
    <dgm:pt modelId="{F849B82A-69F6-4FF3-B996-00635F586E1A}" type="pres">
      <dgm:prSet presAssocID="{F19F8A74-A3D7-44F8-B901-E4997EBFCED6}" presName="hierRoot2" presStyleCnt="0">
        <dgm:presLayoutVars>
          <dgm:hierBranch val="init"/>
        </dgm:presLayoutVars>
      </dgm:prSet>
      <dgm:spPr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endParaRPr lang="es-CO"/>
        </a:p>
      </dgm:t>
    </dgm:pt>
    <dgm:pt modelId="{72833129-D771-4206-83B1-238284CD325F}" type="pres">
      <dgm:prSet presAssocID="{F19F8A74-A3D7-44F8-B901-E4997EBFCED6}" presName="rootComposite" presStyleCnt="0"/>
      <dgm:spPr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endParaRPr lang="es-CO"/>
        </a:p>
      </dgm:t>
    </dgm:pt>
    <dgm:pt modelId="{C3DA645F-0949-4BB9-93F1-1604A25CD853}" type="pres">
      <dgm:prSet presAssocID="{F19F8A74-A3D7-44F8-B901-E4997EBFCED6}" presName="rootText" presStyleLbl="node2" presStyleIdx="2" presStyleCnt="3" custScaleX="146661" custLinFactNeighborX="11550">
        <dgm:presLayoutVars>
          <dgm:chPref val="3"/>
        </dgm:presLayoutVars>
      </dgm:prSet>
      <dgm:spPr/>
      <dgm:t>
        <a:bodyPr/>
        <a:lstStyle/>
        <a:p>
          <a:endParaRPr lang="es-CO"/>
        </a:p>
      </dgm:t>
    </dgm:pt>
    <dgm:pt modelId="{8D1A83DA-272E-4F56-AF96-4AEA257CFDDC}" type="pres">
      <dgm:prSet presAssocID="{F19F8A74-A3D7-44F8-B901-E4997EBFCED6}" presName="rootConnector" presStyleLbl="node2" presStyleIdx="2" presStyleCnt="3"/>
      <dgm:spPr/>
      <dgm:t>
        <a:bodyPr/>
        <a:lstStyle/>
        <a:p>
          <a:endParaRPr lang="es-CO"/>
        </a:p>
      </dgm:t>
    </dgm:pt>
    <dgm:pt modelId="{B86CAD11-C542-42CA-8A98-A3A26B423989}" type="pres">
      <dgm:prSet presAssocID="{F19F8A74-A3D7-44F8-B901-E4997EBFCED6}" presName="hierChild4" presStyleCnt="0"/>
      <dgm:spPr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endParaRPr lang="es-CO"/>
        </a:p>
      </dgm:t>
    </dgm:pt>
    <dgm:pt modelId="{C1F346FD-3367-4908-B278-E0212F4582BC}" type="pres">
      <dgm:prSet presAssocID="{D6AFDBEF-A3A8-411B-95A5-E6534B500C7C}" presName="Name37" presStyleLbl="parChTrans1D3" presStyleIdx="6" presStyleCnt="9"/>
      <dgm:spPr/>
      <dgm:t>
        <a:bodyPr/>
        <a:lstStyle/>
        <a:p>
          <a:endParaRPr lang="es-CO"/>
        </a:p>
      </dgm:t>
    </dgm:pt>
    <dgm:pt modelId="{B8892036-088E-49F2-8263-8DF8AED4E4C5}" type="pres">
      <dgm:prSet presAssocID="{EF89735B-EDBE-45AF-9D99-35A6BEC9E0B5}" presName="hierRoot2" presStyleCnt="0">
        <dgm:presLayoutVars>
          <dgm:hierBranch val="init"/>
        </dgm:presLayoutVars>
      </dgm:prSet>
      <dgm:spPr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endParaRPr lang="es-CO"/>
        </a:p>
      </dgm:t>
    </dgm:pt>
    <dgm:pt modelId="{0046E403-3863-4911-A920-D7498F6DB963}" type="pres">
      <dgm:prSet presAssocID="{EF89735B-EDBE-45AF-9D99-35A6BEC9E0B5}" presName="rootComposite" presStyleCnt="0"/>
      <dgm:spPr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endParaRPr lang="es-CO"/>
        </a:p>
      </dgm:t>
    </dgm:pt>
    <dgm:pt modelId="{4CE41798-C75B-4C68-A3D4-302DC6F545C3}" type="pres">
      <dgm:prSet presAssocID="{EF89735B-EDBE-45AF-9D99-35A6BEC9E0B5}" presName="rootText" presStyleLbl="node3" presStyleIdx="6" presStyleCnt="9" custScaleX="158813">
        <dgm:presLayoutVars>
          <dgm:chPref val="3"/>
        </dgm:presLayoutVars>
      </dgm:prSet>
      <dgm:spPr/>
      <dgm:t>
        <a:bodyPr/>
        <a:lstStyle/>
        <a:p>
          <a:endParaRPr lang="es-CO"/>
        </a:p>
      </dgm:t>
    </dgm:pt>
    <dgm:pt modelId="{2813A186-2A2B-41F5-828A-B7BCFED7AC8B}" type="pres">
      <dgm:prSet presAssocID="{EF89735B-EDBE-45AF-9D99-35A6BEC9E0B5}" presName="rootConnector" presStyleLbl="node3" presStyleIdx="6" presStyleCnt="9"/>
      <dgm:spPr/>
      <dgm:t>
        <a:bodyPr/>
        <a:lstStyle/>
        <a:p>
          <a:endParaRPr lang="es-CO"/>
        </a:p>
      </dgm:t>
    </dgm:pt>
    <dgm:pt modelId="{C1C0F05C-4BC4-40B9-88FF-8D90EAE7B14F}" type="pres">
      <dgm:prSet presAssocID="{EF89735B-EDBE-45AF-9D99-35A6BEC9E0B5}" presName="hierChild4" presStyleCnt="0"/>
      <dgm:spPr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endParaRPr lang="es-CO"/>
        </a:p>
      </dgm:t>
    </dgm:pt>
    <dgm:pt modelId="{F333B57D-DD3F-4C8D-A454-AA8559F3CF24}" type="pres">
      <dgm:prSet presAssocID="{EF89735B-EDBE-45AF-9D99-35A6BEC9E0B5}" presName="hierChild5" presStyleCnt="0"/>
      <dgm:spPr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endParaRPr lang="es-CO"/>
        </a:p>
      </dgm:t>
    </dgm:pt>
    <dgm:pt modelId="{D87C19C5-C54D-4F40-9E61-C2B0BA5BDB67}" type="pres">
      <dgm:prSet presAssocID="{8B7E93D6-0C44-4AB4-BEAF-09D1F9476B58}" presName="Name37" presStyleLbl="parChTrans1D3" presStyleIdx="7" presStyleCnt="9"/>
      <dgm:spPr/>
      <dgm:t>
        <a:bodyPr/>
        <a:lstStyle/>
        <a:p>
          <a:endParaRPr lang="es-CO"/>
        </a:p>
      </dgm:t>
    </dgm:pt>
    <dgm:pt modelId="{89C3D2A0-A77E-4CF6-9B82-D72D02393A96}" type="pres">
      <dgm:prSet presAssocID="{8956C0BF-C33D-4DE8-9B58-63F0A24C7B42}" presName="hierRoot2" presStyleCnt="0">
        <dgm:presLayoutVars>
          <dgm:hierBranch val="init"/>
        </dgm:presLayoutVars>
      </dgm:prSet>
      <dgm:spPr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endParaRPr lang="es-CO"/>
        </a:p>
      </dgm:t>
    </dgm:pt>
    <dgm:pt modelId="{49AE6933-C360-41FB-9E9F-92F385D8C09C}" type="pres">
      <dgm:prSet presAssocID="{8956C0BF-C33D-4DE8-9B58-63F0A24C7B42}" presName="rootComposite" presStyleCnt="0"/>
      <dgm:spPr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endParaRPr lang="es-CO"/>
        </a:p>
      </dgm:t>
    </dgm:pt>
    <dgm:pt modelId="{29B77854-F069-44CA-9E46-DBE5B8E705D9}" type="pres">
      <dgm:prSet presAssocID="{8956C0BF-C33D-4DE8-9B58-63F0A24C7B42}" presName="rootText" presStyleLbl="node3" presStyleIdx="7" presStyleCnt="9" custScaleX="158813">
        <dgm:presLayoutVars>
          <dgm:chPref val="3"/>
        </dgm:presLayoutVars>
      </dgm:prSet>
      <dgm:spPr/>
      <dgm:t>
        <a:bodyPr/>
        <a:lstStyle/>
        <a:p>
          <a:endParaRPr lang="es-CO"/>
        </a:p>
      </dgm:t>
    </dgm:pt>
    <dgm:pt modelId="{63A43FEC-C2CF-4DF7-9AA2-F1DEC8FCEA56}" type="pres">
      <dgm:prSet presAssocID="{8956C0BF-C33D-4DE8-9B58-63F0A24C7B42}" presName="rootConnector" presStyleLbl="node3" presStyleIdx="7" presStyleCnt="9"/>
      <dgm:spPr/>
      <dgm:t>
        <a:bodyPr/>
        <a:lstStyle/>
        <a:p>
          <a:endParaRPr lang="es-CO"/>
        </a:p>
      </dgm:t>
    </dgm:pt>
    <dgm:pt modelId="{6FAB76AD-3415-4E2E-A9CB-20EA2C58BBFB}" type="pres">
      <dgm:prSet presAssocID="{8956C0BF-C33D-4DE8-9B58-63F0A24C7B42}" presName="hierChild4" presStyleCnt="0"/>
      <dgm:spPr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endParaRPr lang="es-CO"/>
        </a:p>
      </dgm:t>
    </dgm:pt>
    <dgm:pt modelId="{203646D6-5C42-4AD4-9663-41F328EDFFC1}" type="pres">
      <dgm:prSet presAssocID="{8956C0BF-C33D-4DE8-9B58-63F0A24C7B42}" presName="hierChild5" presStyleCnt="0"/>
      <dgm:spPr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endParaRPr lang="es-CO"/>
        </a:p>
      </dgm:t>
    </dgm:pt>
    <dgm:pt modelId="{EC546144-A457-487B-BCE3-F836E9236634}" type="pres">
      <dgm:prSet presAssocID="{5A5EA07D-4590-433A-A9EE-FDBBCDF2B3F2}" presName="Name37" presStyleLbl="parChTrans1D3" presStyleIdx="8" presStyleCnt="9"/>
      <dgm:spPr/>
      <dgm:t>
        <a:bodyPr/>
        <a:lstStyle/>
        <a:p>
          <a:endParaRPr lang="es-CO"/>
        </a:p>
      </dgm:t>
    </dgm:pt>
    <dgm:pt modelId="{4FF3DE05-A8F5-4F86-8E25-CFBE2F154106}" type="pres">
      <dgm:prSet presAssocID="{63AC5B68-EB45-48B5-9AA5-181CEB7CC07D}" presName="hierRoot2" presStyleCnt="0">
        <dgm:presLayoutVars>
          <dgm:hierBranch val="init"/>
        </dgm:presLayoutVars>
      </dgm:prSet>
      <dgm:spPr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endParaRPr lang="es-CO"/>
        </a:p>
      </dgm:t>
    </dgm:pt>
    <dgm:pt modelId="{47FEB0CA-DA83-48A6-87C3-F3B61268434E}" type="pres">
      <dgm:prSet presAssocID="{63AC5B68-EB45-48B5-9AA5-181CEB7CC07D}" presName="rootComposite" presStyleCnt="0"/>
      <dgm:spPr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endParaRPr lang="es-CO"/>
        </a:p>
      </dgm:t>
    </dgm:pt>
    <dgm:pt modelId="{1F9ED1A1-D552-4FAF-8ED6-E1A0563EE691}" type="pres">
      <dgm:prSet presAssocID="{63AC5B68-EB45-48B5-9AA5-181CEB7CC07D}" presName="rootText" presStyleLbl="node3" presStyleIdx="8" presStyleCnt="9" custScaleX="158812">
        <dgm:presLayoutVars>
          <dgm:chPref val="3"/>
        </dgm:presLayoutVars>
      </dgm:prSet>
      <dgm:spPr/>
      <dgm:t>
        <a:bodyPr/>
        <a:lstStyle/>
        <a:p>
          <a:endParaRPr lang="es-CO"/>
        </a:p>
      </dgm:t>
    </dgm:pt>
    <dgm:pt modelId="{5ACF59D5-C380-43E5-9E4F-629BDDBB1EF5}" type="pres">
      <dgm:prSet presAssocID="{63AC5B68-EB45-48B5-9AA5-181CEB7CC07D}" presName="rootConnector" presStyleLbl="node3" presStyleIdx="8" presStyleCnt="9"/>
      <dgm:spPr/>
      <dgm:t>
        <a:bodyPr/>
        <a:lstStyle/>
        <a:p>
          <a:endParaRPr lang="es-CO"/>
        </a:p>
      </dgm:t>
    </dgm:pt>
    <dgm:pt modelId="{19CD865B-F649-4F86-AD88-A9B57E62835A}" type="pres">
      <dgm:prSet presAssocID="{63AC5B68-EB45-48B5-9AA5-181CEB7CC07D}" presName="hierChild4" presStyleCnt="0"/>
      <dgm:spPr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endParaRPr lang="es-CO"/>
        </a:p>
      </dgm:t>
    </dgm:pt>
    <dgm:pt modelId="{7966F8DD-1718-4DC0-8D21-2DED055EB041}" type="pres">
      <dgm:prSet presAssocID="{63AC5B68-EB45-48B5-9AA5-181CEB7CC07D}" presName="hierChild5" presStyleCnt="0"/>
      <dgm:spPr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endParaRPr lang="es-CO"/>
        </a:p>
      </dgm:t>
    </dgm:pt>
    <dgm:pt modelId="{9BA80C15-B6C0-4769-8C92-A524855642AD}" type="pres">
      <dgm:prSet presAssocID="{F19F8A74-A3D7-44F8-B901-E4997EBFCED6}" presName="hierChild5" presStyleCnt="0"/>
      <dgm:spPr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endParaRPr lang="es-CO"/>
        </a:p>
      </dgm:t>
    </dgm:pt>
    <dgm:pt modelId="{8BA52E03-4227-4AC6-B9C8-419CD12CCDC8}" type="pres">
      <dgm:prSet presAssocID="{50D3AD0E-D664-4F89-8EC3-3A68CFD94989}" presName="hierChild3" presStyleCnt="0"/>
      <dgm:spPr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endParaRPr lang="es-CO"/>
        </a:p>
      </dgm:t>
    </dgm:pt>
  </dgm:ptLst>
  <dgm:cxnLst>
    <dgm:cxn modelId="{60E71E57-564D-4E43-8474-4B928D062FB7}" srcId="{50D3AD0E-D664-4F89-8EC3-3A68CFD94989}" destId="{FA6E9723-0F7F-429C-8DCD-7136FC4395A6}" srcOrd="1" destOrd="0" parTransId="{2D92BE72-7BC9-4712-BAE9-BE6DD57D3629}" sibTransId="{075CD3E2-23C6-484D-97C1-9E27071ECE57}"/>
    <dgm:cxn modelId="{32260EBC-239D-446B-9EB5-7430172ED8D1}" type="presOf" srcId="{DDE2088C-9E50-4E6E-A76E-E7590099B29C}" destId="{FBC9919F-6A2C-408F-968F-9C7664C3D078}" srcOrd="1" destOrd="0" presId="urn:microsoft.com/office/officeart/2005/8/layout/orgChart1"/>
    <dgm:cxn modelId="{A2BCE75F-628E-4160-AFF6-80DFE9BCE39D}" type="presOf" srcId="{1C357781-21D6-4B99-936E-27F915FF16F6}" destId="{139B0AD2-C7A2-430A-8EC1-0BEF2510B7ED}" srcOrd="0" destOrd="0" presId="urn:microsoft.com/office/officeart/2005/8/layout/orgChart1"/>
    <dgm:cxn modelId="{90E2EBD3-3272-41AB-9BE5-4E80762026D7}" type="presOf" srcId="{C834DD7E-6EDB-4E01-B093-F6A38C806A14}" destId="{7EF1060F-D03D-411B-A5AE-5AF9B5B83222}" srcOrd="0" destOrd="0" presId="urn:microsoft.com/office/officeart/2005/8/layout/orgChart1"/>
    <dgm:cxn modelId="{D100D950-8055-4584-9CA1-C08BB4D4557C}" type="presOf" srcId="{84CB34A3-AC28-4A41-96D6-7ECADCAF5460}" destId="{C388A953-0F09-4791-AB02-E583B42BE78C}" srcOrd="0" destOrd="0" presId="urn:microsoft.com/office/officeart/2005/8/layout/orgChart1"/>
    <dgm:cxn modelId="{D0248C96-FFBC-4C9E-B08A-67CE9CB0FDE5}" type="presOf" srcId="{EF89735B-EDBE-45AF-9D99-35A6BEC9E0B5}" destId="{4CE41798-C75B-4C68-A3D4-302DC6F545C3}" srcOrd="0" destOrd="0" presId="urn:microsoft.com/office/officeart/2005/8/layout/orgChart1"/>
    <dgm:cxn modelId="{1386B344-05FA-4692-AF46-5F3FFD6378A9}" type="presOf" srcId="{F19F8A74-A3D7-44F8-B901-E4997EBFCED6}" destId="{C3DA645F-0949-4BB9-93F1-1604A25CD853}" srcOrd="0" destOrd="0" presId="urn:microsoft.com/office/officeart/2005/8/layout/orgChart1"/>
    <dgm:cxn modelId="{252F6ACA-0878-4134-8E5A-AA606D6BDB15}" type="presOf" srcId="{5A5EA07D-4590-433A-A9EE-FDBBCDF2B3F2}" destId="{EC546144-A457-487B-BCE3-F836E9236634}" srcOrd="0" destOrd="0" presId="urn:microsoft.com/office/officeart/2005/8/layout/orgChart1"/>
    <dgm:cxn modelId="{A6709486-3DF9-41E1-864A-8815152DFA9F}" type="presOf" srcId="{D6AFDBEF-A3A8-411B-95A5-E6534B500C7C}" destId="{C1F346FD-3367-4908-B278-E0212F4582BC}" srcOrd="0" destOrd="0" presId="urn:microsoft.com/office/officeart/2005/8/layout/orgChart1"/>
    <dgm:cxn modelId="{0E69D6DF-4E14-4278-8CD6-F2F38801A277}" type="presOf" srcId="{50D3AD0E-D664-4F89-8EC3-3A68CFD94989}" destId="{3B0612DC-8497-4F2C-921D-02FD6F2AC39C}" srcOrd="1" destOrd="0" presId="urn:microsoft.com/office/officeart/2005/8/layout/orgChart1"/>
    <dgm:cxn modelId="{129A91BE-7BFA-4E6F-A96D-1422CEC5C020}" type="presOf" srcId="{9F2209E2-FB59-44A4-95A7-FD64A69D52BF}" destId="{5DC4DF14-9AC3-4145-8622-310F30AB086D}" srcOrd="0" destOrd="0" presId="urn:microsoft.com/office/officeart/2005/8/layout/orgChart1"/>
    <dgm:cxn modelId="{550EAAEC-4712-4865-A562-AC2DFCFAB166}" type="presOf" srcId="{2EA03AD1-47FA-45A9-9C80-289E584D9A97}" destId="{456F8A18-3BED-4F64-8424-A28FD52AF223}" srcOrd="0" destOrd="0" presId="urn:microsoft.com/office/officeart/2005/8/layout/orgChart1"/>
    <dgm:cxn modelId="{56133EB7-2220-4C41-986F-59866A50AD08}" srcId="{84CB34A3-AC28-4A41-96D6-7ECADCAF5460}" destId="{50D3AD0E-D664-4F89-8EC3-3A68CFD94989}" srcOrd="0" destOrd="0" parTransId="{C76753D3-5B27-43CA-A4B4-80E55943F3A3}" sibTransId="{4FE59527-7FE8-4598-A715-9102C180094F}"/>
    <dgm:cxn modelId="{342377FA-C80E-4BA9-84C7-6CD1125E71FC}" type="presOf" srcId="{4A912777-DA04-42D9-A30D-08B0EDF70099}" destId="{4D32DB6C-6BAB-4894-B474-50DA8EBCE3F7}" srcOrd="0" destOrd="0" presId="urn:microsoft.com/office/officeart/2005/8/layout/orgChart1"/>
    <dgm:cxn modelId="{1564A6BA-C0EA-4BC6-9867-9A8CC803E6BA}" srcId="{F19F8A74-A3D7-44F8-B901-E4997EBFCED6}" destId="{8956C0BF-C33D-4DE8-9B58-63F0A24C7B42}" srcOrd="1" destOrd="0" parTransId="{8B7E93D6-0C44-4AB4-BEAF-09D1F9476B58}" sibTransId="{8F2C7B8F-00ED-48D6-9CA5-EBDB8B7CB330}"/>
    <dgm:cxn modelId="{46B38597-BA6E-41D6-88CF-391C16A59C4E}" type="presOf" srcId="{8956C0BF-C33D-4DE8-9B58-63F0A24C7B42}" destId="{63A43FEC-C2CF-4DF7-9AA2-F1DEC8FCEA56}" srcOrd="1" destOrd="0" presId="urn:microsoft.com/office/officeart/2005/8/layout/orgChart1"/>
    <dgm:cxn modelId="{69022834-EE01-4269-8556-8E217B2960B1}" type="presOf" srcId="{B3F1F776-1791-4107-A472-50C01B448001}" destId="{6FB9CE21-22D8-48D5-80DD-156A4AE6BF03}" srcOrd="0" destOrd="0" presId="urn:microsoft.com/office/officeart/2005/8/layout/orgChart1"/>
    <dgm:cxn modelId="{9E100BF8-BB75-496A-98B5-2AC6469B782A}" type="presOf" srcId="{1C357781-21D6-4B99-936E-27F915FF16F6}" destId="{6EB216E4-6C86-4932-9A57-031A0C0D5F3A}" srcOrd="1" destOrd="0" presId="urn:microsoft.com/office/officeart/2005/8/layout/orgChart1"/>
    <dgm:cxn modelId="{32BBC494-4A5C-4C03-8B7C-1A971F4AA905}" type="presOf" srcId="{6F1C56A3-5F7D-4C29-84A2-522F3EDC13BF}" destId="{90A71ADC-5C2F-46D9-97B5-38F9A8F83C47}" srcOrd="0" destOrd="0" presId="urn:microsoft.com/office/officeart/2005/8/layout/orgChart1"/>
    <dgm:cxn modelId="{45776A07-AB64-4132-B210-8F2D998F6A1F}" type="presOf" srcId="{F19F8A74-A3D7-44F8-B901-E4997EBFCED6}" destId="{8D1A83DA-272E-4F56-AF96-4AEA257CFDDC}" srcOrd="1" destOrd="0" presId="urn:microsoft.com/office/officeart/2005/8/layout/orgChart1"/>
    <dgm:cxn modelId="{327680B4-C512-416B-96D8-A9D7E6C0EF12}" type="presOf" srcId="{B8A77329-503D-45EE-8E19-0798AE44B8B5}" destId="{5F9D2A6B-08E1-4CA0-9D43-D8ABF7FD43CA}" srcOrd="0" destOrd="0" presId="urn:microsoft.com/office/officeart/2005/8/layout/orgChart1"/>
    <dgm:cxn modelId="{B3ED5DEB-DE9B-481D-B2E3-9F4F4A2CB0E8}" srcId="{FA6E9723-0F7F-429C-8DCD-7136FC4395A6}" destId="{1C357781-21D6-4B99-936E-27F915FF16F6}" srcOrd="2" destOrd="0" parTransId="{B3F1F776-1791-4107-A472-50C01B448001}" sibTransId="{98010CE5-F079-4BDD-8A82-EAB9A2B256E4}"/>
    <dgm:cxn modelId="{CF369FAE-4EC6-4031-9BB5-B44F80B86E6F}" type="presOf" srcId="{50D3AD0E-D664-4F89-8EC3-3A68CFD94989}" destId="{B27155BA-919F-4885-8FC8-CC43BAE66802}" srcOrd="0" destOrd="0" presId="urn:microsoft.com/office/officeart/2005/8/layout/orgChart1"/>
    <dgm:cxn modelId="{74242ACD-546C-4415-89E4-D48621A41B91}" type="presOf" srcId="{E9CB9095-FA7A-489F-857E-134522D65688}" destId="{136B57DC-3744-4A97-80F1-499145AC8131}" srcOrd="0" destOrd="0" presId="urn:microsoft.com/office/officeart/2005/8/layout/orgChart1"/>
    <dgm:cxn modelId="{31231F26-76A5-48CB-9C01-1F55D082E885}" srcId="{3BB8D6F3-1F5D-40A2-946F-C9F983713DC9}" destId="{2BB504A8-B107-4B19-A235-C3183ACE3A6F}" srcOrd="0" destOrd="0" parTransId="{9F2209E2-FB59-44A4-95A7-FD64A69D52BF}" sibTransId="{2ADC5868-762B-4B0A-A892-916D7046F74A}"/>
    <dgm:cxn modelId="{0241AD4E-90FE-4BD6-9B05-09F03D2E8EB0}" srcId="{3BB8D6F3-1F5D-40A2-946F-C9F983713DC9}" destId="{B8A77329-503D-45EE-8E19-0798AE44B8B5}" srcOrd="2" destOrd="0" parTransId="{C834DD7E-6EDB-4E01-B093-F6A38C806A14}" sibTransId="{329F837B-78B1-4A68-9C20-5B227FF17022}"/>
    <dgm:cxn modelId="{896B4006-05A8-4DBA-9B7E-8B1B79121A66}" type="presOf" srcId="{FA6E9723-0F7F-429C-8DCD-7136FC4395A6}" destId="{E6370A7C-A7A0-4AE5-8432-7DEB6E25040E}" srcOrd="1" destOrd="0" presId="urn:microsoft.com/office/officeart/2005/8/layout/orgChart1"/>
    <dgm:cxn modelId="{838261AB-ED45-45ED-BADD-58500DA4830C}" type="presOf" srcId="{7A6F9C94-91E5-4682-8229-40502BD29140}" destId="{12A99769-C6DE-484D-B943-311D080D4E50}" srcOrd="0" destOrd="0" presId="urn:microsoft.com/office/officeart/2005/8/layout/orgChart1"/>
    <dgm:cxn modelId="{8AD913E1-0154-4707-92AF-2A30F6F4CD56}" type="presOf" srcId="{3BB8D6F3-1F5D-40A2-946F-C9F983713DC9}" destId="{DD27556C-8872-4385-89A1-AA76666F7758}" srcOrd="1" destOrd="0" presId="urn:microsoft.com/office/officeart/2005/8/layout/orgChart1"/>
    <dgm:cxn modelId="{1BC028F1-31D0-4E9A-9459-6CDB4A11BD92}" type="presOf" srcId="{DDE2088C-9E50-4E6E-A76E-E7590099B29C}" destId="{D5F1DF00-AA4F-458F-80EB-0F2380894EE8}" srcOrd="0" destOrd="0" presId="urn:microsoft.com/office/officeart/2005/8/layout/orgChart1"/>
    <dgm:cxn modelId="{8AFAC5C8-C5B0-43E7-9094-FFC942B97B5D}" type="presOf" srcId="{91594B78-5724-449F-9579-48140ED5516A}" destId="{EFACD5B3-CC44-4EF2-895F-C9C3EF14DEBE}" srcOrd="1" destOrd="0" presId="urn:microsoft.com/office/officeart/2005/8/layout/orgChart1"/>
    <dgm:cxn modelId="{AD671594-DE19-4EE0-8C74-595E388597C0}" type="presOf" srcId="{2BB504A8-B107-4B19-A235-C3183ACE3A6F}" destId="{2134DC34-ED9A-422D-B44D-CF82D3DBAB51}" srcOrd="1" destOrd="0" presId="urn:microsoft.com/office/officeart/2005/8/layout/orgChart1"/>
    <dgm:cxn modelId="{2A370C0C-AF8C-46CB-84F4-49D72A97AE42}" srcId="{50D3AD0E-D664-4F89-8EC3-3A68CFD94989}" destId="{3BB8D6F3-1F5D-40A2-946F-C9F983713DC9}" srcOrd="0" destOrd="0" parTransId="{2EA03AD1-47FA-45A9-9C80-289E584D9A97}" sibTransId="{400A750E-5133-4FA2-941B-FF925D07A099}"/>
    <dgm:cxn modelId="{7164996C-EC6F-47E7-8E6F-D958F257B642}" type="presOf" srcId="{B8A77329-503D-45EE-8E19-0798AE44B8B5}" destId="{A0849A89-0C75-48C4-B416-C724CE6456E4}" srcOrd="1" destOrd="0" presId="urn:microsoft.com/office/officeart/2005/8/layout/orgChart1"/>
    <dgm:cxn modelId="{594EE26D-13C5-4DB9-B17D-DC8DAEF7C760}" type="presOf" srcId="{EF89735B-EDBE-45AF-9D99-35A6BEC9E0B5}" destId="{2813A186-2A2B-41F5-828A-B7BCFED7AC8B}" srcOrd="1" destOrd="0" presId="urn:microsoft.com/office/officeart/2005/8/layout/orgChart1"/>
    <dgm:cxn modelId="{11DCCF1F-9E7E-4C47-ADE4-CBB56A6525E0}" srcId="{F19F8A74-A3D7-44F8-B901-E4997EBFCED6}" destId="{EF89735B-EDBE-45AF-9D99-35A6BEC9E0B5}" srcOrd="0" destOrd="0" parTransId="{D6AFDBEF-A3A8-411B-95A5-E6534B500C7C}" sibTransId="{9D0EE6FC-4802-4EB6-9D04-7E31D7E978F9}"/>
    <dgm:cxn modelId="{2E54AC03-1372-4711-9C05-84A5024DA695}" srcId="{50D3AD0E-D664-4F89-8EC3-3A68CFD94989}" destId="{F19F8A74-A3D7-44F8-B901-E4997EBFCED6}" srcOrd="2" destOrd="0" parTransId="{7A6F9C94-91E5-4682-8229-40502BD29140}" sibTransId="{C5199B08-F6B1-498A-9C26-082685471BA5}"/>
    <dgm:cxn modelId="{CD222E1C-FAF8-4774-B0BD-42A19ADF8878}" srcId="{FA6E9723-0F7F-429C-8DCD-7136FC4395A6}" destId="{DDE2088C-9E50-4E6E-A76E-E7590099B29C}" srcOrd="1" destOrd="0" parTransId="{336B1F3D-E060-423B-84A4-17D29BD84793}" sibTransId="{46D0EF3D-88E5-48C3-B39B-1265582664D7}"/>
    <dgm:cxn modelId="{B93B386C-37FD-42CD-B1C1-675B6DE35595}" type="presOf" srcId="{2D92BE72-7BC9-4712-BAE9-BE6DD57D3629}" destId="{6CCA567D-5ECD-42F5-A4FF-D6FD031828BF}" srcOrd="0" destOrd="0" presId="urn:microsoft.com/office/officeart/2005/8/layout/orgChart1"/>
    <dgm:cxn modelId="{BA750A53-63A5-405B-B1AE-5BFFE55B63AC}" type="presOf" srcId="{8B7E93D6-0C44-4AB4-BEAF-09D1F9476B58}" destId="{D87C19C5-C54D-4F40-9E61-C2B0BA5BDB67}" srcOrd="0" destOrd="0" presId="urn:microsoft.com/office/officeart/2005/8/layout/orgChart1"/>
    <dgm:cxn modelId="{751DD972-797E-4632-83AE-FF4A39ADC9FB}" type="presOf" srcId="{2BB504A8-B107-4B19-A235-C3183ACE3A6F}" destId="{542DF346-A289-43FA-B79E-C7214CDE6DB9}" srcOrd="0" destOrd="0" presId="urn:microsoft.com/office/officeart/2005/8/layout/orgChart1"/>
    <dgm:cxn modelId="{CE470328-3D78-4D60-BA42-394BB144F3EF}" srcId="{3BB8D6F3-1F5D-40A2-946F-C9F983713DC9}" destId="{91594B78-5724-449F-9579-48140ED5516A}" srcOrd="1" destOrd="0" parTransId="{4A912777-DA04-42D9-A30D-08B0EDF70099}" sibTransId="{402164D5-B735-4F26-A11C-D2B003469E48}"/>
    <dgm:cxn modelId="{029FDAC7-AAEE-4796-963E-54B35209CE5F}" type="presOf" srcId="{336B1F3D-E060-423B-84A4-17D29BD84793}" destId="{91FD42F1-EA85-44D1-BB91-7CB8355DCEDD}" srcOrd="0" destOrd="0" presId="urn:microsoft.com/office/officeart/2005/8/layout/orgChart1"/>
    <dgm:cxn modelId="{7DA48FCC-AACE-484B-B03F-4552538158A1}" type="presOf" srcId="{63AC5B68-EB45-48B5-9AA5-181CEB7CC07D}" destId="{1F9ED1A1-D552-4FAF-8ED6-E1A0563EE691}" srcOrd="0" destOrd="0" presId="urn:microsoft.com/office/officeart/2005/8/layout/orgChart1"/>
    <dgm:cxn modelId="{BFBCD84C-B1BB-4CE4-B38C-D101E1D8EAC5}" type="presOf" srcId="{6F1C56A3-5F7D-4C29-84A2-522F3EDC13BF}" destId="{CAEB612C-0E6A-4392-9DC7-520E4B4504F1}" srcOrd="1" destOrd="0" presId="urn:microsoft.com/office/officeart/2005/8/layout/orgChart1"/>
    <dgm:cxn modelId="{C26D31E4-2DFF-4F83-924E-7693E5D3B057}" type="presOf" srcId="{8956C0BF-C33D-4DE8-9B58-63F0A24C7B42}" destId="{29B77854-F069-44CA-9E46-DBE5B8E705D9}" srcOrd="0" destOrd="0" presId="urn:microsoft.com/office/officeart/2005/8/layout/orgChart1"/>
    <dgm:cxn modelId="{690A0526-5E8C-45FA-AEFB-63BB9736773D}" type="presOf" srcId="{FA6E9723-0F7F-429C-8DCD-7136FC4395A6}" destId="{72DB5C98-B3C1-4A42-A667-C54329187542}" srcOrd="0" destOrd="0" presId="urn:microsoft.com/office/officeart/2005/8/layout/orgChart1"/>
    <dgm:cxn modelId="{3AB1DACE-24A4-48B0-97AC-8D567E42EEDA}" srcId="{F19F8A74-A3D7-44F8-B901-E4997EBFCED6}" destId="{63AC5B68-EB45-48B5-9AA5-181CEB7CC07D}" srcOrd="2" destOrd="0" parTransId="{5A5EA07D-4590-433A-A9EE-FDBBCDF2B3F2}" sibTransId="{ABD45BA0-E3CA-44F8-8F71-2CA175541F1F}"/>
    <dgm:cxn modelId="{D42190EC-43AE-42C9-955A-D4EF5ACB8D94}" type="presOf" srcId="{91594B78-5724-449F-9579-48140ED5516A}" destId="{B67046DA-386F-456A-9A45-E43882A12E65}" srcOrd="0" destOrd="0" presId="urn:microsoft.com/office/officeart/2005/8/layout/orgChart1"/>
    <dgm:cxn modelId="{53858E06-476C-47BF-B5D6-E3D4BDB675D5}" srcId="{FA6E9723-0F7F-429C-8DCD-7136FC4395A6}" destId="{6F1C56A3-5F7D-4C29-84A2-522F3EDC13BF}" srcOrd="0" destOrd="0" parTransId="{E9CB9095-FA7A-489F-857E-134522D65688}" sibTransId="{7702A4F3-C4A4-4F7A-82BB-98E371E5A7F9}"/>
    <dgm:cxn modelId="{F533369B-2CDB-4E0C-85FC-90930CCEC1B2}" type="presOf" srcId="{3BB8D6F3-1F5D-40A2-946F-C9F983713DC9}" destId="{B9D01144-AE07-49E8-8017-8FA60E72639E}" srcOrd="0" destOrd="0" presId="urn:microsoft.com/office/officeart/2005/8/layout/orgChart1"/>
    <dgm:cxn modelId="{7426773D-9998-4CC0-9DBC-407EA4A9A83A}" type="presOf" srcId="{63AC5B68-EB45-48B5-9AA5-181CEB7CC07D}" destId="{5ACF59D5-C380-43E5-9E4F-629BDDBB1EF5}" srcOrd="1" destOrd="0" presId="urn:microsoft.com/office/officeart/2005/8/layout/orgChart1"/>
    <dgm:cxn modelId="{9479FBFC-02C9-49AC-9C3A-D33CE9032659}" type="presParOf" srcId="{C388A953-0F09-4791-AB02-E583B42BE78C}" destId="{1CEE5D4A-97AF-4875-90BC-887611C0BDBE}" srcOrd="0" destOrd="0" presId="urn:microsoft.com/office/officeart/2005/8/layout/orgChart1"/>
    <dgm:cxn modelId="{84B51C27-CA31-4091-BD51-170B8330F920}" type="presParOf" srcId="{1CEE5D4A-97AF-4875-90BC-887611C0BDBE}" destId="{FFDD2E09-D6B5-45D5-BA20-F7AB887C5F20}" srcOrd="0" destOrd="0" presId="urn:microsoft.com/office/officeart/2005/8/layout/orgChart1"/>
    <dgm:cxn modelId="{11CD0753-2A12-4DF2-A50B-451CCC1070C8}" type="presParOf" srcId="{FFDD2E09-D6B5-45D5-BA20-F7AB887C5F20}" destId="{B27155BA-919F-4885-8FC8-CC43BAE66802}" srcOrd="0" destOrd="0" presId="urn:microsoft.com/office/officeart/2005/8/layout/orgChart1"/>
    <dgm:cxn modelId="{089EB7CC-00FC-4004-AC25-9A0BE2097A11}" type="presParOf" srcId="{FFDD2E09-D6B5-45D5-BA20-F7AB887C5F20}" destId="{3B0612DC-8497-4F2C-921D-02FD6F2AC39C}" srcOrd="1" destOrd="0" presId="urn:microsoft.com/office/officeart/2005/8/layout/orgChart1"/>
    <dgm:cxn modelId="{46495633-3629-40ED-B9E5-FC8BE27FE99D}" type="presParOf" srcId="{1CEE5D4A-97AF-4875-90BC-887611C0BDBE}" destId="{8F71AD8A-E83A-450F-813D-BD6024A838E0}" srcOrd="1" destOrd="0" presId="urn:microsoft.com/office/officeart/2005/8/layout/orgChart1"/>
    <dgm:cxn modelId="{7FAD4D58-F811-4618-953B-203FBDB94548}" type="presParOf" srcId="{8F71AD8A-E83A-450F-813D-BD6024A838E0}" destId="{456F8A18-3BED-4F64-8424-A28FD52AF223}" srcOrd="0" destOrd="0" presId="urn:microsoft.com/office/officeart/2005/8/layout/orgChart1"/>
    <dgm:cxn modelId="{D18E9613-4B48-4A13-AA5B-1C6A844EB102}" type="presParOf" srcId="{8F71AD8A-E83A-450F-813D-BD6024A838E0}" destId="{CEC0BC93-6668-4AB3-8B66-1598276BE7F1}" srcOrd="1" destOrd="0" presId="urn:microsoft.com/office/officeart/2005/8/layout/orgChart1"/>
    <dgm:cxn modelId="{0F1C1C96-9B6E-4344-9F05-F6DEAB77E4B7}" type="presParOf" srcId="{CEC0BC93-6668-4AB3-8B66-1598276BE7F1}" destId="{A2CA8B89-D9FB-4550-BD1D-20F5DBCA1493}" srcOrd="0" destOrd="0" presId="urn:microsoft.com/office/officeart/2005/8/layout/orgChart1"/>
    <dgm:cxn modelId="{672872C4-2E58-41B7-9FAA-0BECF4E17C23}" type="presParOf" srcId="{A2CA8B89-D9FB-4550-BD1D-20F5DBCA1493}" destId="{B9D01144-AE07-49E8-8017-8FA60E72639E}" srcOrd="0" destOrd="0" presId="urn:microsoft.com/office/officeart/2005/8/layout/orgChart1"/>
    <dgm:cxn modelId="{F9D28EAD-6982-4A6E-8412-3D3FF1A13677}" type="presParOf" srcId="{A2CA8B89-D9FB-4550-BD1D-20F5DBCA1493}" destId="{DD27556C-8872-4385-89A1-AA76666F7758}" srcOrd="1" destOrd="0" presId="urn:microsoft.com/office/officeart/2005/8/layout/orgChart1"/>
    <dgm:cxn modelId="{E6705556-188A-4093-B3A2-6A6E66355442}" type="presParOf" srcId="{CEC0BC93-6668-4AB3-8B66-1598276BE7F1}" destId="{0FDAC615-BC7A-4B5E-B231-F7F92FAAF3B6}" srcOrd="1" destOrd="0" presId="urn:microsoft.com/office/officeart/2005/8/layout/orgChart1"/>
    <dgm:cxn modelId="{65B58B64-FF97-4248-9434-CF7FA3C7E776}" type="presParOf" srcId="{0FDAC615-BC7A-4B5E-B231-F7F92FAAF3B6}" destId="{5DC4DF14-9AC3-4145-8622-310F30AB086D}" srcOrd="0" destOrd="0" presId="urn:microsoft.com/office/officeart/2005/8/layout/orgChart1"/>
    <dgm:cxn modelId="{92CB4217-DD18-4A2F-AF7C-3984E63E0D4B}" type="presParOf" srcId="{0FDAC615-BC7A-4B5E-B231-F7F92FAAF3B6}" destId="{9137D81E-5922-4F4A-ABA1-E57D0A3A2C26}" srcOrd="1" destOrd="0" presId="urn:microsoft.com/office/officeart/2005/8/layout/orgChart1"/>
    <dgm:cxn modelId="{30755706-D6A4-4965-958A-43612404381C}" type="presParOf" srcId="{9137D81E-5922-4F4A-ABA1-E57D0A3A2C26}" destId="{B48AC8C7-10B5-4FB0-8695-0AA6F0319288}" srcOrd="0" destOrd="0" presId="urn:microsoft.com/office/officeart/2005/8/layout/orgChart1"/>
    <dgm:cxn modelId="{E4C3D10A-CF0A-4A19-8500-9B9DEC9F78F9}" type="presParOf" srcId="{B48AC8C7-10B5-4FB0-8695-0AA6F0319288}" destId="{542DF346-A289-43FA-B79E-C7214CDE6DB9}" srcOrd="0" destOrd="0" presId="urn:microsoft.com/office/officeart/2005/8/layout/orgChart1"/>
    <dgm:cxn modelId="{2664DB8E-87E5-4ED6-B533-A4A5FB736F06}" type="presParOf" srcId="{B48AC8C7-10B5-4FB0-8695-0AA6F0319288}" destId="{2134DC34-ED9A-422D-B44D-CF82D3DBAB51}" srcOrd="1" destOrd="0" presId="urn:microsoft.com/office/officeart/2005/8/layout/orgChart1"/>
    <dgm:cxn modelId="{68F7DEDF-25DB-46AA-83C3-51D6AC2EC619}" type="presParOf" srcId="{9137D81E-5922-4F4A-ABA1-E57D0A3A2C26}" destId="{8E1FB804-DEC6-40B3-842F-F6FB86761476}" srcOrd="1" destOrd="0" presId="urn:microsoft.com/office/officeart/2005/8/layout/orgChart1"/>
    <dgm:cxn modelId="{1853A76D-6EE4-4C68-81ED-A3E0AAE49F75}" type="presParOf" srcId="{9137D81E-5922-4F4A-ABA1-E57D0A3A2C26}" destId="{63154C3B-A146-4BC8-B288-94D6C0413E7B}" srcOrd="2" destOrd="0" presId="urn:microsoft.com/office/officeart/2005/8/layout/orgChart1"/>
    <dgm:cxn modelId="{B883C09A-50AA-4946-9A33-88143947E049}" type="presParOf" srcId="{0FDAC615-BC7A-4B5E-B231-F7F92FAAF3B6}" destId="{4D32DB6C-6BAB-4894-B474-50DA8EBCE3F7}" srcOrd="2" destOrd="0" presId="urn:microsoft.com/office/officeart/2005/8/layout/orgChart1"/>
    <dgm:cxn modelId="{B199F324-7379-4408-9FD2-E4AF891382C6}" type="presParOf" srcId="{0FDAC615-BC7A-4B5E-B231-F7F92FAAF3B6}" destId="{AFB660A1-47B2-4E5C-8531-099746DB503D}" srcOrd="3" destOrd="0" presId="urn:microsoft.com/office/officeart/2005/8/layout/orgChart1"/>
    <dgm:cxn modelId="{87B9A6FB-E2CC-4B46-B172-B4975A8DE34E}" type="presParOf" srcId="{AFB660A1-47B2-4E5C-8531-099746DB503D}" destId="{E0FEE7FC-423F-4600-9E01-43E1D5203175}" srcOrd="0" destOrd="0" presId="urn:microsoft.com/office/officeart/2005/8/layout/orgChart1"/>
    <dgm:cxn modelId="{AF3A7C28-E712-4831-BC4F-395454DA30C2}" type="presParOf" srcId="{E0FEE7FC-423F-4600-9E01-43E1D5203175}" destId="{B67046DA-386F-456A-9A45-E43882A12E65}" srcOrd="0" destOrd="0" presId="urn:microsoft.com/office/officeart/2005/8/layout/orgChart1"/>
    <dgm:cxn modelId="{8874AA6D-FC3B-4040-B790-58E5E15E64A6}" type="presParOf" srcId="{E0FEE7FC-423F-4600-9E01-43E1D5203175}" destId="{EFACD5B3-CC44-4EF2-895F-C9C3EF14DEBE}" srcOrd="1" destOrd="0" presId="urn:microsoft.com/office/officeart/2005/8/layout/orgChart1"/>
    <dgm:cxn modelId="{AA8DB824-B7AA-4D42-A6AE-86F761FA71EB}" type="presParOf" srcId="{AFB660A1-47B2-4E5C-8531-099746DB503D}" destId="{DFD52AA7-0CC8-45B7-ACAD-2A8216A4E62B}" srcOrd="1" destOrd="0" presId="urn:microsoft.com/office/officeart/2005/8/layout/orgChart1"/>
    <dgm:cxn modelId="{2D10ECF5-D2DC-4EDD-A974-EBA617B8C9EA}" type="presParOf" srcId="{AFB660A1-47B2-4E5C-8531-099746DB503D}" destId="{5451AC49-6ED8-4666-86F9-B22705036060}" srcOrd="2" destOrd="0" presId="urn:microsoft.com/office/officeart/2005/8/layout/orgChart1"/>
    <dgm:cxn modelId="{C7438449-244E-43C9-BFAC-DE675AE67D94}" type="presParOf" srcId="{0FDAC615-BC7A-4B5E-B231-F7F92FAAF3B6}" destId="{7EF1060F-D03D-411B-A5AE-5AF9B5B83222}" srcOrd="4" destOrd="0" presId="urn:microsoft.com/office/officeart/2005/8/layout/orgChart1"/>
    <dgm:cxn modelId="{7B38063E-00F2-4E2E-8084-5DE610047215}" type="presParOf" srcId="{0FDAC615-BC7A-4B5E-B231-F7F92FAAF3B6}" destId="{CCC18D63-E7E7-4155-AE02-FEAAB0B6E2F6}" srcOrd="5" destOrd="0" presId="urn:microsoft.com/office/officeart/2005/8/layout/orgChart1"/>
    <dgm:cxn modelId="{EB7D4C6E-F794-4188-9EFC-556B9BC3C4FC}" type="presParOf" srcId="{CCC18D63-E7E7-4155-AE02-FEAAB0B6E2F6}" destId="{52A2A62B-5FF6-4D4B-A370-11CF3E0C5CD7}" srcOrd="0" destOrd="0" presId="urn:microsoft.com/office/officeart/2005/8/layout/orgChart1"/>
    <dgm:cxn modelId="{D382A727-FE37-4E4F-BB29-4F523191F919}" type="presParOf" srcId="{52A2A62B-5FF6-4D4B-A370-11CF3E0C5CD7}" destId="{5F9D2A6B-08E1-4CA0-9D43-D8ABF7FD43CA}" srcOrd="0" destOrd="0" presId="urn:microsoft.com/office/officeart/2005/8/layout/orgChart1"/>
    <dgm:cxn modelId="{8FC34D8F-C110-42EB-8639-5B69DFBF450C}" type="presParOf" srcId="{52A2A62B-5FF6-4D4B-A370-11CF3E0C5CD7}" destId="{A0849A89-0C75-48C4-B416-C724CE6456E4}" srcOrd="1" destOrd="0" presId="urn:microsoft.com/office/officeart/2005/8/layout/orgChart1"/>
    <dgm:cxn modelId="{C2F0319A-099F-4D35-BD4A-00286F0AD389}" type="presParOf" srcId="{CCC18D63-E7E7-4155-AE02-FEAAB0B6E2F6}" destId="{0C190290-B03D-4BB7-A8C6-19FE3722ABB2}" srcOrd="1" destOrd="0" presId="urn:microsoft.com/office/officeart/2005/8/layout/orgChart1"/>
    <dgm:cxn modelId="{31BC49D6-7256-4355-995D-B4BB9E50838D}" type="presParOf" srcId="{CCC18D63-E7E7-4155-AE02-FEAAB0B6E2F6}" destId="{7F206CED-A73A-41CD-9BFF-7325356F54FA}" srcOrd="2" destOrd="0" presId="urn:microsoft.com/office/officeart/2005/8/layout/orgChart1"/>
    <dgm:cxn modelId="{EAB07240-C502-406A-8CBB-EAB8F67D4534}" type="presParOf" srcId="{CEC0BC93-6668-4AB3-8B66-1598276BE7F1}" destId="{948D3088-8F4C-4877-AFEE-996D10797E15}" srcOrd="2" destOrd="0" presId="urn:microsoft.com/office/officeart/2005/8/layout/orgChart1"/>
    <dgm:cxn modelId="{997EBAFE-C36F-45A1-AC01-F98AC34F492F}" type="presParOf" srcId="{8F71AD8A-E83A-450F-813D-BD6024A838E0}" destId="{6CCA567D-5ECD-42F5-A4FF-D6FD031828BF}" srcOrd="2" destOrd="0" presId="urn:microsoft.com/office/officeart/2005/8/layout/orgChart1"/>
    <dgm:cxn modelId="{6E429AEE-02BC-462B-BD83-E5E89978BFEC}" type="presParOf" srcId="{8F71AD8A-E83A-450F-813D-BD6024A838E0}" destId="{8E0F2EED-C055-41AC-A28D-2B1F13CDD544}" srcOrd="3" destOrd="0" presId="urn:microsoft.com/office/officeart/2005/8/layout/orgChart1"/>
    <dgm:cxn modelId="{AFD6FCD8-C7D2-4DE8-85C4-4033F586FD98}" type="presParOf" srcId="{8E0F2EED-C055-41AC-A28D-2B1F13CDD544}" destId="{80C19D87-06D7-442B-B0EE-2FCAA7AC0E4A}" srcOrd="0" destOrd="0" presId="urn:microsoft.com/office/officeart/2005/8/layout/orgChart1"/>
    <dgm:cxn modelId="{2F3130CC-497D-4BE5-865E-E2B28C381786}" type="presParOf" srcId="{80C19D87-06D7-442B-B0EE-2FCAA7AC0E4A}" destId="{72DB5C98-B3C1-4A42-A667-C54329187542}" srcOrd="0" destOrd="0" presId="urn:microsoft.com/office/officeart/2005/8/layout/orgChart1"/>
    <dgm:cxn modelId="{941548C8-2C3E-4B4A-AE25-86AA9D37E7FC}" type="presParOf" srcId="{80C19D87-06D7-442B-B0EE-2FCAA7AC0E4A}" destId="{E6370A7C-A7A0-4AE5-8432-7DEB6E25040E}" srcOrd="1" destOrd="0" presId="urn:microsoft.com/office/officeart/2005/8/layout/orgChart1"/>
    <dgm:cxn modelId="{B207720A-7666-4764-AE7D-D3EEE24F5D26}" type="presParOf" srcId="{8E0F2EED-C055-41AC-A28D-2B1F13CDD544}" destId="{1587980A-AF84-4A66-97CE-3C9DC11ABE2D}" srcOrd="1" destOrd="0" presId="urn:microsoft.com/office/officeart/2005/8/layout/orgChart1"/>
    <dgm:cxn modelId="{A72375E4-AD65-49FA-A973-00041C1D2ED2}" type="presParOf" srcId="{1587980A-AF84-4A66-97CE-3C9DC11ABE2D}" destId="{136B57DC-3744-4A97-80F1-499145AC8131}" srcOrd="0" destOrd="0" presId="urn:microsoft.com/office/officeart/2005/8/layout/orgChart1"/>
    <dgm:cxn modelId="{1C36A414-9C02-4876-B103-E835531D919E}" type="presParOf" srcId="{1587980A-AF84-4A66-97CE-3C9DC11ABE2D}" destId="{0FF36716-2BBF-425A-BDD4-CFFAB686DD95}" srcOrd="1" destOrd="0" presId="urn:microsoft.com/office/officeart/2005/8/layout/orgChart1"/>
    <dgm:cxn modelId="{665DEEBF-2BC6-486A-9387-7DE58F075DE3}" type="presParOf" srcId="{0FF36716-2BBF-425A-BDD4-CFFAB686DD95}" destId="{CBA8AD1E-FF0C-4E50-98E1-94570A73A223}" srcOrd="0" destOrd="0" presId="urn:microsoft.com/office/officeart/2005/8/layout/orgChart1"/>
    <dgm:cxn modelId="{D6088CE2-CA69-4418-8D62-86CB2C8798B0}" type="presParOf" srcId="{CBA8AD1E-FF0C-4E50-98E1-94570A73A223}" destId="{90A71ADC-5C2F-46D9-97B5-38F9A8F83C47}" srcOrd="0" destOrd="0" presId="urn:microsoft.com/office/officeart/2005/8/layout/orgChart1"/>
    <dgm:cxn modelId="{8E5CD1B0-BA12-47CA-9AA1-DF7FEDC2C0BD}" type="presParOf" srcId="{CBA8AD1E-FF0C-4E50-98E1-94570A73A223}" destId="{CAEB612C-0E6A-4392-9DC7-520E4B4504F1}" srcOrd="1" destOrd="0" presId="urn:microsoft.com/office/officeart/2005/8/layout/orgChart1"/>
    <dgm:cxn modelId="{303E9880-E032-4986-B4E9-9C0BB9A8CC68}" type="presParOf" srcId="{0FF36716-2BBF-425A-BDD4-CFFAB686DD95}" destId="{1BB9898E-2CB5-4AA3-B7BB-BEB10EA35181}" srcOrd="1" destOrd="0" presId="urn:microsoft.com/office/officeart/2005/8/layout/orgChart1"/>
    <dgm:cxn modelId="{D76036B4-4FB6-43F6-99CB-656ACD75BC7B}" type="presParOf" srcId="{0FF36716-2BBF-425A-BDD4-CFFAB686DD95}" destId="{BEAA1F9D-5944-4CE9-9B39-685A9D28D56D}" srcOrd="2" destOrd="0" presId="urn:microsoft.com/office/officeart/2005/8/layout/orgChart1"/>
    <dgm:cxn modelId="{1255B405-DC9A-4533-9BE4-E33CB8B98B91}" type="presParOf" srcId="{1587980A-AF84-4A66-97CE-3C9DC11ABE2D}" destId="{91FD42F1-EA85-44D1-BB91-7CB8355DCEDD}" srcOrd="2" destOrd="0" presId="urn:microsoft.com/office/officeart/2005/8/layout/orgChart1"/>
    <dgm:cxn modelId="{875FEE67-076F-497C-A87F-317AB0CD39C2}" type="presParOf" srcId="{1587980A-AF84-4A66-97CE-3C9DC11ABE2D}" destId="{6DDC6F0C-E5F1-4454-BC50-ED2879136745}" srcOrd="3" destOrd="0" presId="urn:microsoft.com/office/officeart/2005/8/layout/orgChart1"/>
    <dgm:cxn modelId="{8F274D1B-72C4-491D-A5B3-BFBA9F5B1D6A}" type="presParOf" srcId="{6DDC6F0C-E5F1-4454-BC50-ED2879136745}" destId="{E3A1D476-423B-4866-AE75-60E208140E2A}" srcOrd="0" destOrd="0" presId="urn:microsoft.com/office/officeart/2005/8/layout/orgChart1"/>
    <dgm:cxn modelId="{5AB5D7BF-A0A3-4C4D-84F7-E6DB64A05C28}" type="presParOf" srcId="{E3A1D476-423B-4866-AE75-60E208140E2A}" destId="{D5F1DF00-AA4F-458F-80EB-0F2380894EE8}" srcOrd="0" destOrd="0" presId="urn:microsoft.com/office/officeart/2005/8/layout/orgChart1"/>
    <dgm:cxn modelId="{A5B4D2A8-14B8-423E-AA21-B297C2934230}" type="presParOf" srcId="{E3A1D476-423B-4866-AE75-60E208140E2A}" destId="{FBC9919F-6A2C-408F-968F-9C7664C3D078}" srcOrd="1" destOrd="0" presId="urn:microsoft.com/office/officeart/2005/8/layout/orgChart1"/>
    <dgm:cxn modelId="{0B2F087C-69C3-4135-943E-7A58A84D7F6E}" type="presParOf" srcId="{6DDC6F0C-E5F1-4454-BC50-ED2879136745}" destId="{55A53E8E-D8C9-4DA5-BC67-517F6C7F5FF0}" srcOrd="1" destOrd="0" presId="urn:microsoft.com/office/officeart/2005/8/layout/orgChart1"/>
    <dgm:cxn modelId="{060CF9A7-20C6-4B1C-8D84-224A6183AB53}" type="presParOf" srcId="{6DDC6F0C-E5F1-4454-BC50-ED2879136745}" destId="{0246334F-5A0E-4087-BD86-A9A3D526DEE0}" srcOrd="2" destOrd="0" presId="urn:microsoft.com/office/officeart/2005/8/layout/orgChart1"/>
    <dgm:cxn modelId="{AD7B099C-147E-4C1E-8754-A78C2D3E567B}" type="presParOf" srcId="{1587980A-AF84-4A66-97CE-3C9DC11ABE2D}" destId="{6FB9CE21-22D8-48D5-80DD-156A4AE6BF03}" srcOrd="4" destOrd="0" presId="urn:microsoft.com/office/officeart/2005/8/layout/orgChart1"/>
    <dgm:cxn modelId="{E1D598EF-D56C-4AD1-8DFD-709F5312B955}" type="presParOf" srcId="{1587980A-AF84-4A66-97CE-3C9DC11ABE2D}" destId="{6073E0A7-90F9-4058-B887-F706B3726A12}" srcOrd="5" destOrd="0" presId="urn:microsoft.com/office/officeart/2005/8/layout/orgChart1"/>
    <dgm:cxn modelId="{379D737C-0ED4-4BE9-99A5-2681369248B0}" type="presParOf" srcId="{6073E0A7-90F9-4058-B887-F706B3726A12}" destId="{AC31BC11-3667-4BA7-B7BB-BFB18D2892A2}" srcOrd="0" destOrd="0" presId="urn:microsoft.com/office/officeart/2005/8/layout/orgChart1"/>
    <dgm:cxn modelId="{A091B4AA-4DB7-4698-8F80-F784633F223A}" type="presParOf" srcId="{AC31BC11-3667-4BA7-B7BB-BFB18D2892A2}" destId="{139B0AD2-C7A2-430A-8EC1-0BEF2510B7ED}" srcOrd="0" destOrd="0" presId="urn:microsoft.com/office/officeart/2005/8/layout/orgChart1"/>
    <dgm:cxn modelId="{8D478D0D-8CBE-4C35-9ECC-BCC6CB44D647}" type="presParOf" srcId="{AC31BC11-3667-4BA7-B7BB-BFB18D2892A2}" destId="{6EB216E4-6C86-4932-9A57-031A0C0D5F3A}" srcOrd="1" destOrd="0" presId="urn:microsoft.com/office/officeart/2005/8/layout/orgChart1"/>
    <dgm:cxn modelId="{2B56BFE8-5EC1-4C0D-8FB1-C829FCE61F5E}" type="presParOf" srcId="{6073E0A7-90F9-4058-B887-F706B3726A12}" destId="{1A9F69BE-CCDC-48CD-AF05-DC130826D2CC}" srcOrd="1" destOrd="0" presId="urn:microsoft.com/office/officeart/2005/8/layout/orgChart1"/>
    <dgm:cxn modelId="{1060F0D5-2FBD-4534-AB5F-A407CAC1CF7E}" type="presParOf" srcId="{6073E0A7-90F9-4058-B887-F706B3726A12}" destId="{0A5DB8DC-C8FE-43DA-8B2F-405A3DA1045B}" srcOrd="2" destOrd="0" presId="urn:microsoft.com/office/officeart/2005/8/layout/orgChart1"/>
    <dgm:cxn modelId="{CB347299-0676-4B12-85C6-0AC0925121BF}" type="presParOf" srcId="{8E0F2EED-C055-41AC-A28D-2B1F13CDD544}" destId="{22754F97-1689-4740-B900-63B1E65B94BC}" srcOrd="2" destOrd="0" presId="urn:microsoft.com/office/officeart/2005/8/layout/orgChart1"/>
    <dgm:cxn modelId="{87F156AD-6BF5-4FD1-9DF9-CBE43E912554}" type="presParOf" srcId="{8F71AD8A-E83A-450F-813D-BD6024A838E0}" destId="{12A99769-C6DE-484D-B943-311D080D4E50}" srcOrd="4" destOrd="0" presId="urn:microsoft.com/office/officeart/2005/8/layout/orgChart1"/>
    <dgm:cxn modelId="{2D728E5F-E205-4E9E-A1A5-98E275A70C30}" type="presParOf" srcId="{8F71AD8A-E83A-450F-813D-BD6024A838E0}" destId="{F849B82A-69F6-4FF3-B996-00635F586E1A}" srcOrd="5" destOrd="0" presId="urn:microsoft.com/office/officeart/2005/8/layout/orgChart1"/>
    <dgm:cxn modelId="{629555F7-F698-464E-BEED-1EC11FE0342A}" type="presParOf" srcId="{F849B82A-69F6-4FF3-B996-00635F586E1A}" destId="{72833129-D771-4206-83B1-238284CD325F}" srcOrd="0" destOrd="0" presId="urn:microsoft.com/office/officeart/2005/8/layout/orgChart1"/>
    <dgm:cxn modelId="{6705BEBF-4877-4698-AF27-7F95494B4013}" type="presParOf" srcId="{72833129-D771-4206-83B1-238284CD325F}" destId="{C3DA645F-0949-4BB9-93F1-1604A25CD853}" srcOrd="0" destOrd="0" presId="urn:microsoft.com/office/officeart/2005/8/layout/orgChart1"/>
    <dgm:cxn modelId="{E45BF19B-DCCA-4A5F-BB13-5FEAEE00D0E6}" type="presParOf" srcId="{72833129-D771-4206-83B1-238284CD325F}" destId="{8D1A83DA-272E-4F56-AF96-4AEA257CFDDC}" srcOrd="1" destOrd="0" presId="urn:microsoft.com/office/officeart/2005/8/layout/orgChart1"/>
    <dgm:cxn modelId="{379F06AC-A12B-4BB4-88F2-F8DEC0AEFF2E}" type="presParOf" srcId="{F849B82A-69F6-4FF3-B996-00635F586E1A}" destId="{B86CAD11-C542-42CA-8A98-A3A26B423989}" srcOrd="1" destOrd="0" presId="urn:microsoft.com/office/officeart/2005/8/layout/orgChart1"/>
    <dgm:cxn modelId="{3A5F2FCF-C435-4241-8A82-B548ACFE8B8F}" type="presParOf" srcId="{B86CAD11-C542-42CA-8A98-A3A26B423989}" destId="{C1F346FD-3367-4908-B278-E0212F4582BC}" srcOrd="0" destOrd="0" presId="urn:microsoft.com/office/officeart/2005/8/layout/orgChart1"/>
    <dgm:cxn modelId="{7491682E-DA4D-484C-BBE1-4916A85614B7}" type="presParOf" srcId="{B86CAD11-C542-42CA-8A98-A3A26B423989}" destId="{B8892036-088E-49F2-8263-8DF8AED4E4C5}" srcOrd="1" destOrd="0" presId="urn:microsoft.com/office/officeart/2005/8/layout/orgChart1"/>
    <dgm:cxn modelId="{4A26E9EC-82CD-48D9-8EF2-8A60978B64B8}" type="presParOf" srcId="{B8892036-088E-49F2-8263-8DF8AED4E4C5}" destId="{0046E403-3863-4911-A920-D7498F6DB963}" srcOrd="0" destOrd="0" presId="urn:microsoft.com/office/officeart/2005/8/layout/orgChart1"/>
    <dgm:cxn modelId="{1B17B35C-27C3-4908-B62B-02A95A0EBA04}" type="presParOf" srcId="{0046E403-3863-4911-A920-D7498F6DB963}" destId="{4CE41798-C75B-4C68-A3D4-302DC6F545C3}" srcOrd="0" destOrd="0" presId="urn:microsoft.com/office/officeart/2005/8/layout/orgChart1"/>
    <dgm:cxn modelId="{2E43A8E3-2D14-46D4-B0A4-3A55247E7CBB}" type="presParOf" srcId="{0046E403-3863-4911-A920-D7498F6DB963}" destId="{2813A186-2A2B-41F5-828A-B7BCFED7AC8B}" srcOrd="1" destOrd="0" presId="urn:microsoft.com/office/officeart/2005/8/layout/orgChart1"/>
    <dgm:cxn modelId="{9897D9B2-88A7-4276-8302-DA397CD57857}" type="presParOf" srcId="{B8892036-088E-49F2-8263-8DF8AED4E4C5}" destId="{C1C0F05C-4BC4-40B9-88FF-8D90EAE7B14F}" srcOrd="1" destOrd="0" presId="urn:microsoft.com/office/officeart/2005/8/layout/orgChart1"/>
    <dgm:cxn modelId="{D6525261-C65F-4C75-9DCF-D14D90B6E0C9}" type="presParOf" srcId="{B8892036-088E-49F2-8263-8DF8AED4E4C5}" destId="{F333B57D-DD3F-4C8D-A454-AA8559F3CF24}" srcOrd="2" destOrd="0" presId="urn:microsoft.com/office/officeart/2005/8/layout/orgChart1"/>
    <dgm:cxn modelId="{F23D016E-DD5D-4617-8518-A88A6968D02F}" type="presParOf" srcId="{B86CAD11-C542-42CA-8A98-A3A26B423989}" destId="{D87C19C5-C54D-4F40-9E61-C2B0BA5BDB67}" srcOrd="2" destOrd="0" presId="urn:microsoft.com/office/officeart/2005/8/layout/orgChart1"/>
    <dgm:cxn modelId="{4EFDD37C-87B1-4EC2-9B83-CB77A2605728}" type="presParOf" srcId="{B86CAD11-C542-42CA-8A98-A3A26B423989}" destId="{89C3D2A0-A77E-4CF6-9B82-D72D02393A96}" srcOrd="3" destOrd="0" presId="urn:microsoft.com/office/officeart/2005/8/layout/orgChart1"/>
    <dgm:cxn modelId="{F7FEF6CB-4278-4145-8E16-74B6EAF04531}" type="presParOf" srcId="{89C3D2A0-A77E-4CF6-9B82-D72D02393A96}" destId="{49AE6933-C360-41FB-9E9F-92F385D8C09C}" srcOrd="0" destOrd="0" presId="urn:microsoft.com/office/officeart/2005/8/layout/orgChart1"/>
    <dgm:cxn modelId="{4ABB6BDE-19FB-4186-8747-0F010E1EC6D8}" type="presParOf" srcId="{49AE6933-C360-41FB-9E9F-92F385D8C09C}" destId="{29B77854-F069-44CA-9E46-DBE5B8E705D9}" srcOrd="0" destOrd="0" presId="urn:microsoft.com/office/officeart/2005/8/layout/orgChart1"/>
    <dgm:cxn modelId="{B30AF303-2B84-4188-93C7-B98651F3C9E4}" type="presParOf" srcId="{49AE6933-C360-41FB-9E9F-92F385D8C09C}" destId="{63A43FEC-C2CF-4DF7-9AA2-F1DEC8FCEA56}" srcOrd="1" destOrd="0" presId="urn:microsoft.com/office/officeart/2005/8/layout/orgChart1"/>
    <dgm:cxn modelId="{BD793292-97A9-4C19-B2E0-D1AAD03D53C2}" type="presParOf" srcId="{89C3D2A0-A77E-4CF6-9B82-D72D02393A96}" destId="{6FAB76AD-3415-4E2E-A9CB-20EA2C58BBFB}" srcOrd="1" destOrd="0" presId="urn:microsoft.com/office/officeart/2005/8/layout/orgChart1"/>
    <dgm:cxn modelId="{4BFD7E9C-E1A9-40B0-96F2-7A902C8A0AC2}" type="presParOf" srcId="{89C3D2A0-A77E-4CF6-9B82-D72D02393A96}" destId="{203646D6-5C42-4AD4-9663-41F328EDFFC1}" srcOrd="2" destOrd="0" presId="urn:microsoft.com/office/officeart/2005/8/layout/orgChart1"/>
    <dgm:cxn modelId="{A13782F5-3DEA-49BA-9B27-6903D4366B5E}" type="presParOf" srcId="{B86CAD11-C542-42CA-8A98-A3A26B423989}" destId="{EC546144-A457-487B-BCE3-F836E9236634}" srcOrd="4" destOrd="0" presId="urn:microsoft.com/office/officeart/2005/8/layout/orgChart1"/>
    <dgm:cxn modelId="{BD2B3BA0-FCFB-4034-A59F-EBD9504C8A66}" type="presParOf" srcId="{B86CAD11-C542-42CA-8A98-A3A26B423989}" destId="{4FF3DE05-A8F5-4F86-8E25-CFBE2F154106}" srcOrd="5" destOrd="0" presId="urn:microsoft.com/office/officeart/2005/8/layout/orgChart1"/>
    <dgm:cxn modelId="{E543D957-7EB5-43D0-801C-80A3D6DED1A6}" type="presParOf" srcId="{4FF3DE05-A8F5-4F86-8E25-CFBE2F154106}" destId="{47FEB0CA-DA83-48A6-87C3-F3B61268434E}" srcOrd="0" destOrd="0" presId="urn:microsoft.com/office/officeart/2005/8/layout/orgChart1"/>
    <dgm:cxn modelId="{19060EFF-83BB-4385-B35D-3D6094E67E02}" type="presParOf" srcId="{47FEB0CA-DA83-48A6-87C3-F3B61268434E}" destId="{1F9ED1A1-D552-4FAF-8ED6-E1A0563EE691}" srcOrd="0" destOrd="0" presId="urn:microsoft.com/office/officeart/2005/8/layout/orgChart1"/>
    <dgm:cxn modelId="{E430994B-C823-4397-A8B5-E268C5EA61C8}" type="presParOf" srcId="{47FEB0CA-DA83-48A6-87C3-F3B61268434E}" destId="{5ACF59D5-C380-43E5-9E4F-629BDDBB1EF5}" srcOrd="1" destOrd="0" presId="urn:microsoft.com/office/officeart/2005/8/layout/orgChart1"/>
    <dgm:cxn modelId="{F382FE2C-0CB8-421D-90A6-57E8356A8773}" type="presParOf" srcId="{4FF3DE05-A8F5-4F86-8E25-CFBE2F154106}" destId="{19CD865B-F649-4F86-AD88-A9B57E62835A}" srcOrd="1" destOrd="0" presId="urn:microsoft.com/office/officeart/2005/8/layout/orgChart1"/>
    <dgm:cxn modelId="{FE434B88-A6BD-4F99-AE2C-13B7187242B7}" type="presParOf" srcId="{4FF3DE05-A8F5-4F86-8E25-CFBE2F154106}" destId="{7966F8DD-1718-4DC0-8D21-2DED055EB041}" srcOrd="2" destOrd="0" presId="urn:microsoft.com/office/officeart/2005/8/layout/orgChart1"/>
    <dgm:cxn modelId="{C4658C9A-6D4E-4985-8279-39C8C9DC94D2}" type="presParOf" srcId="{F849B82A-69F6-4FF3-B996-00635F586E1A}" destId="{9BA80C15-B6C0-4769-8C92-A524855642AD}" srcOrd="2" destOrd="0" presId="urn:microsoft.com/office/officeart/2005/8/layout/orgChart1"/>
    <dgm:cxn modelId="{09FC16E6-C5F1-4AB0-A206-FF68AB60A350}" type="presParOf" srcId="{1CEE5D4A-97AF-4875-90BC-887611C0BDBE}" destId="{8BA52E03-4227-4AC6-B9C8-419CD12CCDC8}" srcOrd="2" destOrd="0" presId="urn:microsoft.com/office/officeart/2005/8/layout/orgChart1"/>
  </dgm:cxnLst>
  <dgm:bg>
    <a:effectLst>
      <a:outerShdw blurRad="50800" dist="38100" dir="13500000" algn="br" rotWithShape="0">
        <a:prstClr val="black">
          <a:alpha val="40000"/>
        </a:prstClr>
      </a:outerShdw>
    </a:effectLst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DB4830-1C0E-D54C-863C-E7CDF7E7ED11}">
      <dsp:nvSpPr>
        <dsp:cNvPr id="0" name=""/>
        <dsp:cNvSpPr/>
      </dsp:nvSpPr>
      <dsp:spPr>
        <a:xfrm>
          <a:off x="2193" y="689532"/>
          <a:ext cx="2673015" cy="1069206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1" kern="1200" dirty="0" smtClean="0"/>
            <a:t>Bancos de Germoplasma </a:t>
          </a:r>
          <a:endParaRPr lang="es-ES" sz="2000" b="1" kern="1200" dirty="0"/>
        </a:p>
      </dsp:txBody>
      <dsp:txXfrm>
        <a:off x="536796" y="689532"/>
        <a:ext cx="1603809" cy="1069206"/>
      </dsp:txXfrm>
    </dsp:sp>
    <dsp:sp modelId="{945CB1A2-1681-FE47-98D8-A7DF05C66230}">
      <dsp:nvSpPr>
        <dsp:cNvPr id="0" name=""/>
        <dsp:cNvSpPr/>
      </dsp:nvSpPr>
      <dsp:spPr>
        <a:xfrm>
          <a:off x="2407908" y="689532"/>
          <a:ext cx="2673015" cy="1069206"/>
        </a:xfrm>
        <a:prstGeom prst="chevron">
          <a:avLst/>
        </a:prstGeom>
        <a:gradFill rotWithShape="0">
          <a:gsLst>
            <a:gs pos="0">
              <a:schemeClr val="accent2">
                <a:hueOff val="-727682"/>
                <a:satOff val="-41964"/>
                <a:lumOff val="431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727682"/>
                <a:satOff val="-41964"/>
                <a:lumOff val="431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727682"/>
                <a:satOff val="-41964"/>
                <a:lumOff val="431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1" kern="1200" dirty="0" smtClean="0"/>
            <a:t>Colecciones de Trabajo</a:t>
          </a:r>
          <a:endParaRPr lang="es-ES" sz="2000" b="1" kern="1200" dirty="0"/>
        </a:p>
      </dsp:txBody>
      <dsp:txXfrm>
        <a:off x="2942511" y="689532"/>
        <a:ext cx="1603809" cy="1069206"/>
      </dsp:txXfrm>
    </dsp:sp>
    <dsp:sp modelId="{B2721FF3-52E2-734F-96B0-BE0C0AFB74DE}">
      <dsp:nvSpPr>
        <dsp:cNvPr id="0" name=""/>
        <dsp:cNvSpPr/>
      </dsp:nvSpPr>
      <dsp:spPr>
        <a:xfrm>
          <a:off x="4813622" y="689532"/>
          <a:ext cx="2673015" cy="1069206"/>
        </a:xfrm>
        <a:prstGeom prst="chevron">
          <a:avLst/>
        </a:prstGeom>
        <a:gradFill rotWithShape="0">
          <a:gsLst>
            <a:gs pos="0">
              <a:schemeClr val="accent2">
                <a:hueOff val="-1455363"/>
                <a:satOff val="-83928"/>
                <a:lumOff val="862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455363"/>
                <a:satOff val="-83928"/>
                <a:lumOff val="862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455363"/>
                <a:satOff val="-83928"/>
                <a:lumOff val="862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1" kern="1200" dirty="0" smtClean="0"/>
            <a:t>Productos: </a:t>
          </a:r>
          <a:r>
            <a:rPr lang="es-ES" sz="1400" b="0" kern="1200" dirty="0" err="1" smtClean="0">
              <a:solidFill>
                <a:schemeClr val="tx1"/>
              </a:solidFill>
            </a:rPr>
            <a:t>Bioinsumos</a:t>
          </a:r>
          <a:r>
            <a:rPr lang="es-ES" sz="1400" b="0" kern="1200" dirty="0" smtClean="0">
              <a:solidFill>
                <a:schemeClr val="tx1"/>
              </a:solidFill>
            </a:rPr>
            <a:t> Cultivares            Razas/Poblaciones Genes/metabolitos  </a:t>
          </a:r>
          <a:endParaRPr lang="es-ES" sz="1400" b="0" kern="1200" dirty="0">
            <a:solidFill>
              <a:schemeClr val="tx1"/>
            </a:solidFill>
          </a:endParaRPr>
        </a:p>
      </dsp:txBody>
      <dsp:txXfrm>
        <a:off x="5348225" y="689532"/>
        <a:ext cx="1603809" cy="106920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5C29C06-15B5-F049-B5DF-4223C67F1409}">
      <dsp:nvSpPr>
        <dsp:cNvPr id="0" name=""/>
        <dsp:cNvSpPr/>
      </dsp:nvSpPr>
      <dsp:spPr>
        <a:xfrm>
          <a:off x="634138" y="977"/>
          <a:ext cx="2611703" cy="1942552"/>
        </a:xfrm>
        <a:prstGeom prst="ellipse">
          <a:avLst/>
        </a:prstGeom>
        <a:gradFill rotWithShape="0">
          <a:gsLst>
            <a:gs pos="0">
              <a:schemeClr val="accent2">
                <a:alpha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alpha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alpha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06905" tIns="21590" rIns="106905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700" b="1" kern="1200" dirty="0" err="1" smtClean="0"/>
            <a:t>Genotipificación</a:t>
          </a:r>
          <a:r>
            <a:rPr lang="es-ES" sz="1700" b="1" kern="1200" dirty="0" smtClean="0"/>
            <a:t> </a:t>
          </a:r>
          <a:r>
            <a:rPr lang="es-ES" sz="1700" kern="1200" dirty="0" smtClean="0"/>
            <a:t>Marcadores/genes: ADN, ARN o proteína</a:t>
          </a:r>
          <a:endParaRPr lang="es-ES" sz="1700" kern="1200" dirty="0"/>
        </a:p>
      </dsp:txBody>
      <dsp:txXfrm>
        <a:off x="1016613" y="285457"/>
        <a:ext cx="1846753" cy="1373592"/>
      </dsp:txXfrm>
    </dsp:sp>
    <dsp:sp modelId="{06A26D0B-2132-7045-8B99-DE7D196B8CE5}">
      <dsp:nvSpPr>
        <dsp:cNvPr id="0" name=""/>
        <dsp:cNvSpPr/>
      </dsp:nvSpPr>
      <dsp:spPr>
        <a:xfrm>
          <a:off x="2857331" y="977"/>
          <a:ext cx="1942552" cy="1942552"/>
        </a:xfrm>
        <a:prstGeom prst="ellipse">
          <a:avLst/>
        </a:prstGeom>
        <a:gradFill rotWithShape="0">
          <a:gsLst>
            <a:gs pos="0">
              <a:schemeClr val="accent3">
                <a:alpha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alpha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alpha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06905" tIns="21590" rIns="106905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700" b="1" kern="1200" dirty="0" smtClean="0"/>
            <a:t>Bases de Datos</a:t>
          </a:r>
          <a:r>
            <a:rPr lang="es-ES" sz="1700" kern="1200" dirty="0" smtClean="0"/>
            <a:t> Interface Informática</a:t>
          </a:r>
          <a:endParaRPr lang="es-ES" sz="1700" kern="1200" dirty="0"/>
        </a:p>
      </dsp:txBody>
      <dsp:txXfrm>
        <a:off x="3141811" y="285457"/>
        <a:ext cx="1373592" cy="1373592"/>
      </dsp:txXfrm>
    </dsp:sp>
    <dsp:sp modelId="{D81C8493-79FE-004D-BE97-D84540013E54}">
      <dsp:nvSpPr>
        <dsp:cNvPr id="0" name=""/>
        <dsp:cNvSpPr/>
      </dsp:nvSpPr>
      <dsp:spPr>
        <a:xfrm>
          <a:off x="4411373" y="1955"/>
          <a:ext cx="2349187" cy="1942552"/>
        </a:xfrm>
        <a:prstGeom prst="ellipse">
          <a:avLst/>
        </a:prstGeom>
        <a:gradFill rotWithShape="0">
          <a:gsLst>
            <a:gs pos="0">
              <a:schemeClr val="accent4">
                <a:alpha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alpha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alpha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06905" tIns="21590" rIns="106905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700" b="1" kern="1200" dirty="0" err="1" smtClean="0"/>
            <a:t>Fenotipificación</a:t>
          </a:r>
          <a:r>
            <a:rPr lang="es-ES" sz="1700" kern="1200" dirty="0" smtClean="0"/>
            <a:t> Procesamiento de imágenes o </a:t>
          </a:r>
          <a:r>
            <a:rPr lang="es-ES" sz="1700" kern="1200" dirty="0" err="1" smtClean="0"/>
            <a:t>metabolomas</a:t>
          </a:r>
          <a:endParaRPr lang="es-ES" sz="1700" kern="1200" dirty="0"/>
        </a:p>
      </dsp:txBody>
      <dsp:txXfrm>
        <a:off x="4755403" y="286435"/>
        <a:ext cx="1661127" cy="137359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43D5840-A641-8849-977B-4D6D0F3D8499}">
      <dsp:nvSpPr>
        <dsp:cNvPr id="0" name=""/>
        <dsp:cNvSpPr/>
      </dsp:nvSpPr>
      <dsp:spPr>
        <a:xfrm rot="10800000">
          <a:off x="955499" y="1022"/>
          <a:ext cx="3191879" cy="606117"/>
        </a:xfrm>
        <a:prstGeom prst="homePlat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7281" tIns="60960" rIns="113792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/>
            <a:t>Diseño de software, curaduría y </a:t>
          </a:r>
          <a:r>
            <a:rPr lang="es-ES" sz="1600" kern="1200" dirty="0" err="1" smtClean="0"/>
            <a:t>admon</a:t>
          </a:r>
          <a:r>
            <a:rPr lang="es-ES" sz="1600" kern="1200" dirty="0" smtClean="0"/>
            <a:t>. BD</a:t>
          </a:r>
          <a:endParaRPr lang="es-ES" sz="1600" kern="1200" dirty="0"/>
        </a:p>
      </dsp:txBody>
      <dsp:txXfrm rot="10800000">
        <a:off x="1107028" y="1022"/>
        <a:ext cx="3040350" cy="606117"/>
      </dsp:txXfrm>
    </dsp:sp>
    <dsp:sp modelId="{91392A54-84D5-C045-877E-5E20B9354E7E}">
      <dsp:nvSpPr>
        <dsp:cNvPr id="0" name=""/>
        <dsp:cNvSpPr/>
      </dsp:nvSpPr>
      <dsp:spPr>
        <a:xfrm>
          <a:off x="652440" y="1022"/>
          <a:ext cx="606117" cy="606117"/>
        </a:xfrm>
        <a:prstGeom prst="ellipse">
          <a:avLst/>
        </a:prstGeom>
        <a:solidFill>
          <a:schemeClr val="accent2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93583D7-D14A-F64F-BFC2-03367FBB1A0A}">
      <dsp:nvSpPr>
        <dsp:cNvPr id="0" name=""/>
        <dsp:cNvSpPr/>
      </dsp:nvSpPr>
      <dsp:spPr>
        <a:xfrm rot="10800000">
          <a:off x="955499" y="788071"/>
          <a:ext cx="3191879" cy="691998"/>
        </a:xfrm>
        <a:prstGeom prst="homePlat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7281" tIns="60960" rIns="113792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/>
            <a:t>Genoma, </a:t>
          </a:r>
          <a:r>
            <a:rPr lang="es-ES" sz="1600" kern="1200" dirty="0" err="1" smtClean="0"/>
            <a:t>transcriptoma</a:t>
          </a:r>
          <a:r>
            <a:rPr lang="es-ES" sz="1600" kern="1200" dirty="0" smtClean="0"/>
            <a:t> o </a:t>
          </a:r>
          <a:r>
            <a:rPr lang="es-ES" sz="1600" kern="1200" dirty="0" err="1" smtClean="0"/>
            <a:t>proteoma</a:t>
          </a:r>
          <a:r>
            <a:rPr lang="es-ES" sz="1600" kern="1200" dirty="0" smtClean="0"/>
            <a:t> plantas animales y microorganismos </a:t>
          </a:r>
          <a:endParaRPr lang="es-ES" sz="1600" kern="1200" dirty="0"/>
        </a:p>
      </dsp:txBody>
      <dsp:txXfrm rot="10800000">
        <a:off x="1128498" y="788071"/>
        <a:ext cx="3018880" cy="691998"/>
      </dsp:txXfrm>
    </dsp:sp>
    <dsp:sp modelId="{09350881-1A50-6F43-BB82-27C1F802F3B1}">
      <dsp:nvSpPr>
        <dsp:cNvPr id="0" name=""/>
        <dsp:cNvSpPr/>
      </dsp:nvSpPr>
      <dsp:spPr>
        <a:xfrm>
          <a:off x="652440" y="831011"/>
          <a:ext cx="606117" cy="606117"/>
        </a:xfrm>
        <a:prstGeom prst="ellipse">
          <a:avLst/>
        </a:prstGeom>
        <a:solidFill>
          <a:schemeClr val="accent3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4FF26AC-F867-4F41-B63A-9878E2B42633}">
      <dsp:nvSpPr>
        <dsp:cNvPr id="0" name=""/>
        <dsp:cNvSpPr/>
      </dsp:nvSpPr>
      <dsp:spPr>
        <a:xfrm rot="10800000">
          <a:off x="955499" y="1661000"/>
          <a:ext cx="3191879" cy="606117"/>
        </a:xfrm>
        <a:prstGeom prst="homePlat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7281" tIns="60960" rIns="113792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err="1" smtClean="0"/>
            <a:t>Fenomas</a:t>
          </a:r>
          <a:r>
            <a:rPr lang="es-ES" sz="1600" kern="1200" dirty="0" smtClean="0"/>
            <a:t>: imágenes, metabolitos</a:t>
          </a:r>
          <a:endParaRPr lang="es-ES" sz="1600" kern="1200" dirty="0"/>
        </a:p>
      </dsp:txBody>
      <dsp:txXfrm rot="10800000">
        <a:off x="1107028" y="1661000"/>
        <a:ext cx="3040350" cy="606117"/>
      </dsp:txXfrm>
    </dsp:sp>
    <dsp:sp modelId="{C2B534D5-4A03-134B-8CE0-8BB3C5BDBD3E}">
      <dsp:nvSpPr>
        <dsp:cNvPr id="0" name=""/>
        <dsp:cNvSpPr/>
      </dsp:nvSpPr>
      <dsp:spPr>
        <a:xfrm>
          <a:off x="652440" y="1661000"/>
          <a:ext cx="606117" cy="606117"/>
        </a:xfrm>
        <a:prstGeom prst="ellipse">
          <a:avLst/>
        </a:prstGeom>
        <a:solidFill>
          <a:schemeClr val="accent4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43D5840-A641-8849-977B-4D6D0F3D8499}">
      <dsp:nvSpPr>
        <dsp:cNvPr id="0" name=""/>
        <dsp:cNvSpPr/>
      </dsp:nvSpPr>
      <dsp:spPr>
        <a:xfrm rot="10800000">
          <a:off x="772628" y="2156"/>
          <a:ext cx="2450131" cy="621959"/>
        </a:xfrm>
        <a:prstGeom prst="homePlat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4267" tIns="76200" rIns="14224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Conservación</a:t>
          </a:r>
          <a:endParaRPr lang="es-ES" sz="2000" kern="1200" dirty="0"/>
        </a:p>
      </dsp:txBody>
      <dsp:txXfrm rot="10800000">
        <a:off x="928118" y="2156"/>
        <a:ext cx="2294641" cy="621959"/>
      </dsp:txXfrm>
    </dsp:sp>
    <dsp:sp modelId="{91392A54-84D5-C045-877E-5E20B9354E7E}">
      <dsp:nvSpPr>
        <dsp:cNvPr id="0" name=""/>
        <dsp:cNvSpPr/>
      </dsp:nvSpPr>
      <dsp:spPr>
        <a:xfrm>
          <a:off x="461648" y="2156"/>
          <a:ext cx="621959" cy="621959"/>
        </a:xfrm>
        <a:prstGeom prst="ellipse">
          <a:avLst/>
        </a:prstGeom>
        <a:solidFill>
          <a:schemeClr val="accent2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93583D7-D14A-F64F-BFC2-03367FBB1A0A}">
      <dsp:nvSpPr>
        <dsp:cNvPr id="0" name=""/>
        <dsp:cNvSpPr/>
      </dsp:nvSpPr>
      <dsp:spPr>
        <a:xfrm rot="10800000">
          <a:off x="772628" y="809776"/>
          <a:ext cx="2450131" cy="621959"/>
        </a:xfrm>
        <a:prstGeom prst="homePlat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4267" tIns="76200" rIns="14224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Conocimiento</a:t>
          </a:r>
          <a:endParaRPr lang="es-ES" sz="2000" kern="1200" dirty="0"/>
        </a:p>
      </dsp:txBody>
      <dsp:txXfrm rot="10800000">
        <a:off x="928118" y="809776"/>
        <a:ext cx="2294641" cy="621959"/>
      </dsp:txXfrm>
    </dsp:sp>
    <dsp:sp modelId="{09350881-1A50-6F43-BB82-27C1F802F3B1}">
      <dsp:nvSpPr>
        <dsp:cNvPr id="0" name=""/>
        <dsp:cNvSpPr/>
      </dsp:nvSpPr>
      <dsp:spPr>
        <a:xfrm>
          <a:off x="461648" y="809776"/>
          <a:ext cx="621959" cy="621959"/>
        </a:xfrm>
        <a:prstGeom prst="ellipse">
          <a:avLst/>
        </a:prstGeom>
        <a:solidFill>
          <a:schemeClr val="accent3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AAD5E30-DF01-CC4B-A217-F6A7C40F2155}">
      <dsp:nvSpPr>
        <dsp:cNvPr id="0" name=""/>
        <dsp:cNvSpPr/>
      </dsp:nvSpPr>
      <dsp:spPr>
        <a:xfrm rot="10800000">
          <a:off x="772628" y="1617395"/>
          <a:ext cx="2450131" cy="621959"/>
        </a:xfrm>
        <a:prstGeom prst="homePlat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4267" tIns="76200" rIns="14224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Aprovechamiento</a:t>
          </a:r>
          <a:endParaRPr lang="es-ES" sz="2000" kern="1200" dirty="0"/>
        </a:p>
      </dsp:txBody>
      <dsp:txXfrm rot="10800000">
        <a:off x="928118" y="1617395"/>
        <a:ext cx="2294641" cy="621959"/>
      </dsp:txXfrm>
    </dsp:sp>
    <dsp:sp modelId="{0EE09C58-05AE-AE42-8F94-59654F7FF06F}">
      <dsp:nvSpPr>
        <dsp:cNvPr id="0" name=""/>
        <dsp:cNvSpPr/>
      </dsp:nvSpPr>
      <dsp:spPr>
        <a:xfrm>
          <a:off x="461648" y="1617395"/>
          <a:ext cx="621959" cy="621959"/>
        </a:xfrm>
        <a:prstGeom prst="ellipse">
          <a:avLst/>
        </a:prstGeom>
        <a:solidFill>
          <a:schemeClr val="accent4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546144-A457-487B-BCE3-F836E9236634}">
      <dsp:nvSpPr>
        <dsp:cNvPr id="0" name=""/>
        <dsp:cNvSpPr/>
      </dsp:nvSpPr>
      <dsp:spPr>
        <a:xfrm>
          <a:off x="6210574" y="1434252"/>
          <a:ext cx="162705" cy="292737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927374"/>
              </a:lnTo>
              <a:lnTo>
                <a:pt x="162705" y="2927374"/>
              </a:lnTo>
            </a:path>
          </a:pathLst>
        </a:custGeom>
        <a:noFill/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w="114300" prst="artDeco"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87C19C5-C54D-4F40-9E61-C2B0BA5BDB67}">
      <dsp:nvSpPr>
        <dsp:cNvPr id="0" name=""/>
        <dsp:cNvSpPr/>
      </dsp:nvSpPr>
      <dsp:spPr>
        <a:xfrm>
          <a:off x="6210574" y="1434252"/>
          <a:ext cx="162705" cy="182182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21823"/>
              </a:lnTo>
              <a:lnTo>
                <a:pt x="162705" y="1821823"/>
              </a:lnTo>
            </a:path>
          </a:pathLst>
        </a:custGeom>
        <a:noFill/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w="114300" prst="artDeco"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1F346FD-3367-4908-B278-E0212F4582BC}">
      <dsp:nvSpPr>
        <dsp:cNvPr id="0" name=""/>
        <dsp:cNvSpPr/>
      </dsp:nvSpPr>
      <dsp:spPr>
        <a:xfrm>
          <a:off x="6210574" y="1434252"/>
          <a:ext cx="162705" cy="71627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16272"/>
              </a:lnTo>
              <a:lnTo>
                <a:pt x="162705" y="716272"/>
              </a:lnTo>
            </a:path>
          </a:pathLst>
        </a:custGeom>
        <a:noFill/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w="114300" prst="artDeco"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2A99769-C6DE-484D-B943-311D080D4E50}">
      <dsp:nvSpPr>
        <dsp:cNvPr id="0" name=""/>
        <dsp:cNvSpPr/>
      </dsp:nvSpPr>
      <dsp:spPr>
        <a:xfrm>
          <a:off x="4143814" y="328701"/>
          <a:ext cx="2980231" cy="32699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3496"/>
              </a:lnTo>
              <a:lnTo>
                <a:pt x="2980231" y="163496"/>
              </a:lnTo>
              <a:lnTo>
                <a:pt x="2980231" y="326993"/>
              </a:lnTo>
            </a:path>
          </a:pathLst>
        </a:cu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w="114300" prst="artDeco"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FB9CE21-22D8-48D5-80DD-156A4AE6BF03}">
      <dsp:nvSpPr>
        <dsp:cNvPr id="0" name=""/>
        <dsp:cNvSpPr/>
      </dsp:nvSpPr>
      <dsp:spPr>
        <a:xfrm>
          <a:off x="3087963" y="1434252"/>
          <a:ext cx="483619" cy="78996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89962"/>
              </a:lnTo>
              <a:lnTo>
                <a:pt x="483619" y="789962"/>
              </a:lnTo>
            </a:path>
          </a:pathLst>
        </a:custGeom>
        <a:noFill/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w="114300" prst="artDeco"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1FD42F1-EA85-44D1-BB91-7CB8355DCEDD}">
      <dsp:nvSpPr>
        <dsp:cNvPr id="0" name=""/>
        <dsp:cNvSpPr/>
      </dsp:nvSpPr>
      <dsp:spPr>
        <a:xfrm>
          <a:off x="3087963" y="1434252"/>
          <a:ext cx="483619" cy="181621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16210"/>
              </a:lnTo>
              <a:lnTo>
                <a:pt x="483619" y="1816210"/>
              </a:lnTo>
            </a:path>
          </a:pathLst>
        </a:custGeom>
        <a:noFill/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w="114300" prst="artDeco"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36B57DC-3744-4A97-80F1-499145AC8131}">
      <dsp:nvSpPr>
        <dsp:cNvPr id="0" name=""/>
        <dsp:cNvSpPr/>
      </dsp:nvSpPr>
      <dsp:spPr>
        <a:xfrm>
          <a:off x="3087963" y="1434252"/>
          <a:ext cx="483619" cy="292139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921395"/>
              </a:lnTo>
              <a:lnTo>
                <a:pt x="483619" y="2921395"/>
              </a:lnTo>
            </a:path>
          </a:pathLst>
        </a:custGeom>
        <a:noFill/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w="114300" prst="artDeco"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CCA567D-5ECD-42F5-A4FF-D6FD031828BF}">
      <dsp:nvSpPr>
        <dsp:cNvPr id="0" name=""/>
        <dsp:cNvSpPr/>
      </dsp:nvSpPr>
      <dsp:spPr>
        <a:xfrm>
          <a:off x="4098094" y="328701"/>
          <a:ext cx="91440" cy="32699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63496"/>
              </a:lnTo>
              <a:lnTo>
                <a:pt x="50936" y="163496"/>
              </a:lnTo>
              <a:lnTo>
                <a:pt x="50936" y="326993"/>
              </a:lnTo>
            </a:path>
          </a:pathLst>
        </a:cu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w="114300" prst="artDeco"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EF1060F-D03D-411B-A5AE-5AF9B5B83222}">
      <dsp:nvSpPr>
        <dsp:cNvPr id="0" name=""/>
        <dsp:cNvSpPr/>
      </dsp:nvSpPr>
      <dsp:spPr>
        <a:xfrm>
          <a:off x="174068" y="1459065"/>
          <a:ext cx="91440" cy="290256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902562"/>
              </a:lnTo>
              <a:lnTo>
                <a:pt x="110248" y="2902562"/>
              </a:lnTo>
            </a:path>
          </a:pathLst>
        </a:custGeom>
        <a:noFill/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w="114300" prst="artDeco"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D32DB6C-6BAB-4894-B474-50DA8EBCE3F7}">
      <dsp:nvSpPr>
        <dsp:cNvPr id="0" name=""/>
        <dsp:cNvSpPr/>
      </dsp:nvSpPr>
      <dsp:spPr>
        <a:xfrm>
          <a:off x="219788" y="1459065"/>
          <a:ext cx="102163" cy="179701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97011"/>
              </a:lnTo>
              <a:lnTo>
                <a:pt x="102163" y="1797011"/>
              </a:lnTo>
            </a:path>
          </a:pathLst>
        </a:custGeom>
        <a:noFill/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w="114300" prst="artDeco"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DC4DF14-9AC3-4145-8622-310F30AB086D}">
      <dsp:nvSpPr>
        <dsp:cNvPr id="0" name=""/>
        <dsp:cNvSpPr/>
      </dsp:nvSpPr>
      <dsp:spPr>
        <a:xfrm>
          <a:off x="219788" y="1459065"/>
          <a:ext cx="104515" cy="69145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91459"/>
              </a:lnTo>
              <a:lnTo>
                <a:pt x="104515" y="691459"/>
              </a:lnTo>
            </a:path>
          </a:pathLst>
        </a:custGeom>
        <a:noFill/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w="114300" prst="artDeco"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56F8A18-3BED-4F64-8424-A28FD52AF223}">
      <dsp:nvSpPr>
        <dsp:cNvPr id="0" name=""/>
        <dsp:cNvSpPr/>
      </dsp:nvSpPr>
      <dsp:spPr>
        <a:xfrm>
          <a:off x="1098941" y="328701"/>
          <a:ext cx="3044873" cy="351806"/>
        </a:xfrm>
        <a:custGeom>
          <a:avLst/>
          <a:gdLst/>
          <a:ahLst/>
          <a:cxnLst/>
          <a:rect l="0" t="0" r="0" b="0"/>
          <a:pathLst>
            <a:path>
              <a:moveTo>
                <a:pt x="3044873" y="0"/>
              </a:moveTo>
              <a:lnTo>
                <a:pt x="3044873" y="188309"/>
              </a:lnTo>
              <a:lnTo>
                <a:pt x="0" y="188309"/>
              </a:lnTo>
              <a:lnTo>
                <a:pt x="0" y="351806"/>
              </a:lnTo>
            </a:path>
          </a:pathLst>
        </a:cu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w="114300" prst="artDeco"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27155BA-919F-4885-8FC8-CC43BAE66802}">
      <dsp:nvSpPr>
        <dsp:cNvPr id="0" name=""/>
        <dsp:cNvSpPr/>
      </dsp:nvSpPr>
      <dsp:spPr>
        <a:xfrm>
          <a:off x="1832800" y="1621"/>
          <a:ext cx="4622028" cy="32707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w="114300" prst="artDeco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err="1" smtClean="0"/>
            <a:t>Programa</a:t>
          </a:r>
          <a:r>
            <a:rPr lang="en-US" sz="1800" b="1" kern="1200" dirty="0" smtClean="0"/>
            <a:t> de </a:t>
          </a:r>
          <a:r>
            <a:rPr lang="en-US" sz="1800" b="1" kern="1200" dirty="0" err="1" smtClean="0"/>
            <a:t>Mejoramiento</a:t>
          </a:r>
          <a:r>
            <a:rPr lang="en-US" sz="1800" b="1" kern="1200" dirty="0" smtClean="0"/>
            <a:t> </a:t>
          </a:r>
          <a:r>
            <a:rPr lang="en-US" sz="1800" b="1" kern="1200" dirty="0" err="1" smtClean="0"/>
            <a:t>Genético</a:t>
          </a:r>
          <a:r>
            <a:rPr lang="en-US" sz="1800" b="1" kern="1200" dirty="0" smtClean="0"/>
            <a:t> </a:t>
          </a:r>
          <a:endParaRPr lang="es-CO" sz="1800" b="1" kern="1200" dirty="0"/>
        </a:p>
      </dsp:txBody>
      <dsp:txXfrm>
        <a:off x="1832800" y="1621"/>
        <a:ext cx="4622028" cy="327079"/>
      </dsp:txXfrm>
    </dsp:sp>
    <dsp:sp modelId="{B9D01144-AE07-49E8-8017-8FA60E72639E}">
      <dsp:nvSpPr>
        <dsp:cNvPr id="0" name=""/>
        <dsp:cNvSpPr/>
      </dsp:nvSpPr>
      <dsp:spPr>
        <a:xfrm>
          <a:off x="0" y="680508"/>
          <a:ext cx="2197882" cy="77855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w="114300" prst="artDeco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500" b="1" kern="1200" dirty="0" smtClean="0"/>
            <a:t>Plataforma de información genómica en Cebú </a:t>
          </a:r>
          <a:r>
            <a:rPr lang="es-CO" sz="1500" b="1" kern="1200" dirty="0" err="1" smtClean="0"/>
            <a:t>Brahman</a:t>
          </a:r>
          <a:endParaRPr lang="es-CO" sz="1500" b="1" kern="1200" dirty="0"/>
        </a:p>
      </dsp:txBody>
      <dsp:txXfrm>
        <a:off x="0" y="680508"/>
        <a:ext cx="2197882" cy="778557"/>
      </dsp:txXfrm>
    </dsp:sp>
    <dsp:sp modelId="{542DF346-A289-43FA-B79E-C7214CDE6DB9}">
      <dsp:nvSpPr>
        <dsp:cNvPr id="0" name=""/>
        <dsp:cNvSpPr/>
      </dsp:nvSpPr>
      <dsp:spPr>
        <a:xfrm>
          <a:off x="324303" y="1761246"/>
          <a:ext cx="2150779" cy="77855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w="114300" prst="artDeco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500" kern="1200" dirty="0" smtClean="0"/>
            <a:t>Pruebas de comportamiento</a:t>
          </a:r>
        </a:p>
      </dsp:txBody>
      <dsp:txXfrm>
        <a:off x="324303" y="1761246"/>
        <a:ext cx="2150779" cy="778557"/>
      </dsp:txXfrm>
    </dsp:sp>
    <dsp:sp modelId="{B67046DA-386F-456A-9A45-E43882A12E65}">
      <dsp:nvSpPr>
        <dsp:cNvPr id="0" name=""/>
        <dsp:cNvSpPr/>
      </dsp:nvSpPr>
      <dsp:spPr>
        <a:xfrm>
          <a:off x="321952" y="2866797"/>
          <a:ext cx="2155466" cy="77855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w="114300" prst="artDeco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500" kern="1200" dirty="0" smtClean="0"/>
            <a:t>Sistema de información productiva en Cebú </a:t>
          </a:r>
          <a:r>
            <a:rPr lang="es-CO" sz="1500" kern="1200" dirty="0" err="1" smtClean="0"/>
            <a:t>Brahman</a:t>
          </a:r>
          <a:endParaRPr lang="es-CO" sz="1500" kern="1200" dirty="0" smtClean="0"/>
        </a:p>
      </dsp:txBody>
      <dsp:txXfrm>
        <a:off x="321952" y="2866797"/>
        <a:ext cx="2155466" cy="778557"/>
      </dsp:txXfrm>
    </dsp:sp>
    <dsp:sp modelId="{5F9D2A6B-08E1-4CA0-9D43-D8ABF7FD43CA}">
      <dsp:nvSpPr>
        <dsp:cNvPr id="0" name=""/>
        <dsp:cNvSpPr/>
      </dsp:nvSpPr>
      <dsp:spPr>
        <a:xfrm>
          <a:off x="284316" y="3972348"/>
          <a:ext cx="2150779" cy="77855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w="114300" prst="artDeco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500" kern="1200" dirty="0" smtClean="0"/>
            <a:t>Sistema de información genómica</a:t>
          </a:r>
          <a:endParaRPr lang="es-CO" sz="1500" kern="1200" dirty="0"/>
        </a:p>
      </dsp:txBody>
      <dsp:txXfrm>
        <a:off x="284316" y="3972348"/>
        <a:ext cx="2150779" cy="778557"/>
      </dsp:txXfrm>
    </dsp:sp>
    <dsp:sp modelId="{72DB5C98-B3C1-4A42-A667-C54329187542}">
      <dsp:nvSpPr>
        <dsp:cNvPr id="0" name=""/>
        <dsp:cNvSpPr/>
      </dsp:nvSpPr>
      <dsp:spPr>
        <a:xfrm>
          <a:off x="2822696" y="655695"/>
          <a:ext cx="2652668" cy="77855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w="114300" prst="artDeco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500" b="1" kern="1200" dirty="0" smtClean="0"/>
            <a:t>Vinculación de estrategias de cruzamiento para carne y leche</a:t>
          </a:r>
          <a:endParaRPr lang="es-CO" sz="1500" b="1" kern="1200" dirty="0"/>
        </a:p>
      </dsp:txBody>
      <dsp:txXfrm>
        <a:off x="2822696" y="655695"/>
        <a:ext cx="2652668" cy="778557"/>
      </dsp:txXfrm>
    </dsp:sp>
    <dsp:sp modelId="{90A71ADC-5C2F-46D9-97B5-38F9A8F83C47}">
      <dsp:nvSpPr>
        <dsp:cNvPr id="0" name=""/>
        <dsp:cNvSpPr/>
      </dsp:nvSpPr>
      <dsp:spPr>
        <a:xfrm>
          <a:off x="3571583" y="3966369"/>
          <a:ext cx="2459944" cy="77855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w="114300" prst="artDeco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500" kern="1200" dirty="0" smtClean="0"/>
            <a:t>Aliados estratégicos para socialización de resultados</a:t>
          </a:r>
          <a:endParaRPr lang="es-CO" sz="1500" kern="1200" dirty="0"/>
        </a:p>
      </dsp:txBody>
      <dsp:txXfrm>
        <a:off x="3571583" y="3966369"/>
        <a:ext cx="2459944" cy="778557"/>
      </dsp:txXfrm>
    </dsp:sp>
    <dsp:sp modelId="{D5F1DF00-AA4F-458F-80EB-0F2380894EE8}">
      <dsp:nvSpPr>
        <dsp:cNvPr id="0" name=""/>
        <dsp:cNvSpPr/>
      </dsp:nvSpPr>
      <dsp:spPr>
        <a:xfrm>
          <a:off x="3571583" y="2861184"/>
          <a:ext cx="1557114" cy="77855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w="114300" prst="artDeco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500" kern="1200" dirty="0" smtClean="0"/>
            <a:t>Estrategias de cruzamiento para carne</a:t>
          </a:r>
        </a:p>
      </dsp:txBody>
      <dsp:txXfrm>
        <a:off x="3571583" y="2861184"/>
        <a:ext cx="1557114" cy="778557"/>
      </dsp:txXfrm>
    </dsp:sp>
    <dsp:sp modelId="{139B0AD2-C7A2-430A-8EC1-0BEF2510B7ED}">
      <dsp:nvSpPr>
        <dsp:cNvPr id="0" name=""/>
        <dsp:cNvSpPr/>
      </dsp:nvSpPr>
      <dsp:spPr>
        <a:xfrm>
          <a:off x="3571583" y="1834937"/>
          <a:ext cx="1557114" cy="77855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w="114300" prst="artDeco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500" kern="1200" dirty="0" smtClean="0"/>
            <a:t>Estrategias de cruzamiento para Leche</a:t>
          </a:r>
        </a:p>
      </dsp:txBody>
      <dsp:txXfrm>
        <a:off x="3571583" y="1834937"/>
        <a:ext cx="1557114" cy="778557"/>
      </dsp:txXfrm>
    </dsp:sp>
    <dsp:sp modelId="{C3DA645F-0949-4BB9-93F1-1604A25CD853}">
      <dsp:nvSpPr>
        <dsp:cNvPr id="0" name=""/>
        <dsp:cNvSpPr/>
      </dsp:nvSpPr>
      <dsp:spPr>
        <a:xfrm>
          <a:off x="5982206" y="655695"/>
          <a:ext cx="2283679" cy="77855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w="165100" prst="coolSlan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500" b="1" kern="1200" dirty="0" smtClean="0"/>
            <a:t>Mejoramiento genético en razas criollas</a:t>
          </a:r>
          <a:endParaRPr lang="es-CO" sz="1500" b="1" kern="1200" dirty="0"/>
        </a:p>
      </dsp:txBody>
      <dsp:txXfrm>
        <a:off x="5982206" y="655695"/>
        <a:ext cx="2283679" cy="778557"/>
      </dsp:txXfrm>
    </dsp:sp>
    <dsp:sp modelId="{4CE41798-C75B-4C68-A3D4-302DC6F545C3}">
      <dsp:nvSpPr>
        <dsp:cNvPr id="0" name=""/>
        <dsp:cNvSpPr/>
      </dsp:nvSpPr>
      <dsp:spPr>
        <a:xfrm>
          <a:off x="6373279" y="1761246"/>
          <a:ext cx="2472899" cy="77855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w="114300" prst="artDeco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500" kern="1200" dirty="0" smtClean="0"/>
            <a:t>-Evaluación genética  de poblaciones de ganado criollo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500" kern="1200" dirty="0" smtClean="0"/>
            <a:t>-Pruebas de comportamiento </a:t>
          </a:r>
        </a:p>
      </dsp:txBody>
      <dsp:txXfrm>
        <a:off x="6373279" y="1761246"/>
        <a:ext cx="2472899" cy="778557"/>
      </dsp:txXfrm>
    </dsp:sp>
    <dsp:sp modelId="{29B77854-F069-44CA-9E46-DBE5B8E705D9}">
      <dsp:nvSpPr>
        <dsp:cNvPr id="0" name=""/>
        <dsp:cNvSpPr/>
      </dsp:nvSpPr>
      <dsp:spPr>
        <a:xfrm>
          <a:off x="6373279" y="2866797"/>
          <a:ext cx="2472899" cy="77855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w="114300" prst="artDeco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500" kern="1200" dirty="0" smtClean="0"/>
            <a:t>Núcleos de selección en C.I., en fincas y Red de Productores  </a:t>
          </a:r>
        </a:p>
      </dsp:txBody>
      <dsp:txXfrm>
        <a:off x="6373279" y="2866797"/>
        <a:ext cx="2472899" cy="778557"/>
      </dsp:txXfrm>
    </dsp:sp>
    <dsp:sp modelId="{1F9ED1A1-D552-4FAF-8ED6-E1A0563EE691}">
      <dsp:nvSpPr>
        <dsp:cNvPr id="0" name=""/>
        <dsp:cNvSpPr/>
      </dsp:nvSpPr>
      <dsp:spPr>
        <a:xfrm>
          <a:off x="6373279" y="3972348"/>
          <a:ext cx="2472884" cy="77855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w="114300" prst="artDeco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500" kern="1200" dirty="0" smtClean="0"/>
            <a:t>Sistema de información genómica</a:t>
          </a:r>
        </a:p>
      </dsp:txBody>
      <dsp:txXfrm>
        <a:off x="6373279" y="3972348"/>
        <a:ext cx="2472884" cy="77855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162119-D69A-4A78-B240-EF7010B3FBEA}" type="datetimeFigureOut">
              <a:rPr lang="es-CO" smtClean="0"/>
              <a:t>04/07/2017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F845C7-D42B-46DA-88B1-5850EAC92E6B}" type="slidenum">
              <a:rPr lang="es-CO" smtClean="0"/>
              <a:t>‹N°›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3950546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F845C7-D42B-46DA-88B1-5850EAC92E6B}" type="slidenum">
              <a:rPr lang="es-CO" smtClean="0"/>
              <a:t>12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3344224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buFont typeface="Arial"/>
              <a:buChar char="•"/>
            </a:pPr>
            <a:r>
              <a:rPr lang="es-CO" sz="1200" dirty="0" smtClean="0"/>
              <a:t>Sistema de Bancos de Germoplasma de la Nación Colombiana para la Alimentación y la Agricultura, el cual comprende RB de plantas, animales y microorganismos.</a:t>
            </a:r>
          </a:p>
          <a:p>
            <a:pPr marL="457200" indent="-457200">
              <a:buFont typeface="Arial"/>
              <a:buChar char="•"/>
            </a:pPr>
            <a:r>
              <a:rPr lang="es-CO" sz="1200" dirty="0" smtClean="0"/>
              <a:t>Aporta: Conservación; Procesos de valor agregado;50% de la función productiva: Fenotipo = Genotipo + Ambiente + Genotipo X Ambiente</a:t>
            </a:r>
          </a:p>
          <a:p>
            <a:pPr marL="0" indent="0">
              <a:buFont typeface="Arial"/>
              <a:buNone/>
            </a:pPr>
            <a:r>
              <a:rPr lang="es-ES_tradnl" dirty="0" smtClean="0"/>
              <a:t>Cotes et al. 2012, </a:t>
            </a:r>
            <a:r>
              <a:rPr lang="es-ES_tradnl" dirty="0" err="1" smtClean="0"/>
              <a:t>Bioprospección</a:t>
            </a:r>
            <a:r>
              <a:rPr lang="es-ES_tradnl" dirty="0" smtClean="0"/>
              <a:t> para el desarrollo del sector agropecuario de Colombia</a:t>
            </a:r>
            <a:endParaRPr lang="es-ES" dirty="0" smtClean="0"/>
          </a:p>
          <a:p>
            <a:pPr marL="457200" indent="-457200">
              <a:buFont typeface="Arial"/>
              <a:buChar char="•"/>
            </a:pPr>
            <a:endParaRPr lang="es-ES" sz="120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5D75D0-EA29-094A-938A-56477346BB39}" type="slidenum">
              <a:rPr lang="es-ES" smtClean="0"/>
              <a:t>15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862147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CO" altLang="es-CO" dirty="0"/>
          </a:p>
          <a:p>
            <a:endParaRPr lang="es-CO" altLang="es-CO" dirty="0"/>
          </a:p>
          <a:p>
            <a:endParaRPr lang="es-CO" altLang="es-CO" dirty="0"/>
          </a:p>
          <a:p>
            <a:r>
              <a:rPr lang="es-CO" altLang="es-CO" dirty="0"/>
              <a:t> </a:t>
            </a:r>
          </a:p>
        </p:txBody>
      </p:sp>
      <p:sp>
        <p:nvSpPr>
          <p:cNvPr id="7172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418213F8-2953-41C5-B161-A67061A8CC64}" type="slidenum">
              <a:rPr lang="es-CO" altLang="es-CO" smtClean="0"/>
              <a:pPr/>
              <a:t>17</a:t>
            </a:fld>
            <a:endParaRPr lang="es-CO" altLang="es-CO"/>
          </a:p>
        </p:txBody>
      </p:sp>
    </p:spTree>
    <p:extLst>
      <p:ext uri="{BB962C8B-B14F-4D97-AF65-F5344CB8AC3E}">
        <p14:creationId xmlns:p14="http://schemas.microsoft.com/office/powerpoint/2010/main" val="38068940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1122363"/>
            <a:ext cx="6312452" cy="2387600"/>
          </a:xfrm>
        </p:spPr>
        <p:txBody>
          <a:bodyPr anchor="b"/>
          <a:lstStyle>
            <a:lvl1pPr algn="ctr">
              <a:defRPr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9166" y="3804445"/>
            <a:ext cx="6727687" cy="1655762"/>
          </a:xfrm>
        </p:spPr>
        <p:txBody>
          <a:bodyPr/>
          <a:lstStyle>
            <a:lvl1pPr marL="0" indent="0" algn="l">
              <a:buNone/>
              <a:defRPr sz="20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0AB7A6-5EAB-4392-813E-CD18B34B331B}" type="datetimeFigureOut">
              <a:rPr lang="es-ES_tradnl"/>
              <a:pPr>
                <a:defRPr/>
              </a:pPr>
              <a:t>04/07/2017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C2C966-68A4-47FB-888B-F3A8D873DA80}" type="slidenum">
              <a:rPr lang="es-ES_tradnl"/>
              <a:pPr>
                <a:defRPr/>
              </a:pPr>
              <a:t>‹N°›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840418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83F6E0-FB56-4B3B-88BB-3E84DD55A2D1}" type="datetimeFigureOut">
              <a:rPr lang="es-ES_tradnl"/>
              <a:pPr>
                <a:defRPr/>
              </a:pPr>
              <a:t>04/07/2017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F57B26-F450-4A61-AEAA-79A23556522F}" type="slidenum">
              <a:rPr lang="es-ES_tradnl"/>
              <a:pPr>
                <a:defRPr/>
              </a:pPr>
              <a:t>‹N°›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6948655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0E448D-BC29-422D-BFAC-95BA435A3600}" type="datetimeFigureOut">
              <a:rPr lang="es-ES_tradnl"/>
              <a:pPr>
                <a:defRPr/>
              </a:pPr>
              <a:t>04/07/2017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912BF0-5202-452A-A7A5-6FFCCA41B652}" type="slidenum">
              <a:rPr lang="es-ES_tradnl"/>
              <a:pPr>
                <a:defRPr/>
              </a:pPr>
              <a:t>‹N°›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1479056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26365" y="365126"/>
            <a:ext cx="9127435" cy="1325563"/>
          </a:xfrm>
        </p:spPr>
        <p:txBody>
          <a:bodyPr/>
          <a:lstStyle>
            <a:lvl1pPr algn="r">
              <a:defRPr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4DBB97-F99C-4E7E-BC1C-FB4A9E97593D}" type="datetimeFigureOut">
              <a:rPr lang="es-ES_tradnl"/>
              <a:pPr>
                <a:defRPr/>
              </a:pPr>
              <a:t>04/07/2017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4D6150-3D63-4B45-876E-182DF94374A5}" type="slidenum">
              <a:rPr lang="es-ES_tradnl"/>
              <a:pPr>
                <a:defRPr/>
              </a:pPr>
              <a:t>‹N°›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0355743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2382" y="1709740"/>
            <a:ext cx="9015068" cy="2852737"/>
          </a:xfrm>
        </p:spPr>
        <p:txBody>
          <a:bodyPr anchor="b"/>
          <a:lstStyle>
            <a:lvl1pPr>
              <a:defRPr sz="5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32382" y="4589465"/>
            <a:ext cx="9015069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1BBFA2-3E5B-4767-905D-93066D636B8B}" type="datetimeFigureOut">
              <a:rPr lang="es-ES_tradnl"/>
              <a:pPr>
                <a:defRPr/>
              </a:pPr>
              <a:t>04/07/2017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2CE901-9126-4A44-93FA-B4399984E5B4}" type="slidenum">
              <a:rPr lang="es-ES_tradnl"/>
              <a:pPr>
                <a:defRPr/>
              </a:pPr>
              <a:t>‹N°›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6851708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49669" y="365126"/>
            <a:ext cx="9304131" cy="1325563"/>
          </a:xfrm>
        </p:spPr>
        <p:txBody>
          <a:bodyPr/>
          <a:lstStyle>
            <a:lvl1pPr algn="r">
              <a:defRPr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20D551-D126-481F-AA64-2870EC309256}" type="datetimeFigureOut">
              <a:rPr lang="es-ES_tradnl"/>
              <a:pPr>
                <a:defRPr/>
              </a:pPr>
              <a:t>04/07/2017</a:t>
            </a:fld>
            <a:endParaRPr lang="es-ES_tradnl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02BBB3-50FC-4B72-AAA2-C80E296084BC}" type="slidenum">
              <a:rPr lang="es-ES_tradnl"/>
              <a:pPr>
                <a:defRPr/>
              </a:pPr>
              <a:t>‹N°›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524644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3652" y="365127"/>
            <a:ext cx="9411736" cy="1325563"/>
          </a:xfrm>
        </p:spPr>
        <p:txBody>
          <a:bodyPr/>
          <a:lstStyle>
            <a:lvl1pPr algn="r">
              <a:defRPr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723C96-123D-4957-9455-D8AB6879E2EF}" type="datetimeFigureOut">
              <a:rPr lang="es-ES_tradnl"/>
              <a:pPr>
                <a:defRPr/>
              </a:pPr>
              <a:t>04/07/2017</a:t>
            </a:fld>
            <a:endParaRPr lang="es-ES_tradnl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AE8BC3-4B19-4C94-B826-192AD7B453AE}" type="slidenum">
              <a:rPr lang="es-ES_tradnl"/>
              <a:pPr>
                <a:defRPr/>
              </a:pPr>
              <a:t>‹N°›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8179810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72973" y="365126"/>
            <a:ext cx="9480827" cy="1325563"/>
          </a:xfrm>
        </p:spPr>
        <p:txBody>
          <a:bodyPr/>
          <a:lstStyle>
            <a:lvl1pPr algn="r">
              <a:defRPr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C61C16-C49F-4F26-8200-1B72D1831F49}" type="datetimeFigureOut">
              <a:rPr lang="es-ES_tradnl"/>
              <a:pPr>
                <a:defRPr/>
              </a:pPr>
              <a:t>04/07/2017</a:t>
            </a:fld>
            <a:endParaRPr lang="es-ES_tradnl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93A42A-88F5-45F2-81DD-AF2C7B23B0CD}" type="slidenum">
              <a:rPr lang="es-ES_tradnl"/>
              <a:pPr>
                <a:defRPr/>
              </a:pPr>
              <a:t>‹N°›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4541177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DA13B8-D954-442C-AE27-29B3231E167E}" type="datetimeFigureOut">
              <a:rPr lang="es-ES_tradnl"/>
              <a:pPr>
                <a:defRPr/>
              </a:pPr>
              <a:t>04/07/2017</a:t>
            </a:fld>
            <a:endParaRPr lang="es-ES_tradnl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974C13-C505-4D12-8D00-2422D7294C3A}" type="slidenum">
              <a:rPr lang="es-ES_tradnl"/>
              <a:pPr>
                <a:defRPr/>
              </a:pPr>
              <a:t>‹N°›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7656920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13F827-1C6D-4099-8871-615F4CCE3DF1}" type="datetimeFigureOut">
              <a:rPr lang="es-ES_tradnl"/>
              <a:pPr>
                <a:defRPr/>
              </a:pPr>
              <a:t>04/07/2017</a:t>
            </a:fld>
            <a:endParaRPr lang="es-ES_tradnl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2FE782-CDAF-4BAF-ADE9-0397CC1849FD}" type="slidenum">
              <a:rPr lang="es-ES_tradnl"/>
              <a:pPr>
                <a:defRPr/>
              </a:pPr>
              <a:t>‹N°›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1534044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s-ES" noProof="0" smtClean="0"/>
              <a:t>Haga clic en el icono para agregar una imagen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47068D-81F3-4B24-A072-6E2C0F7F262A}" type="datetimeFigureOut">
              <a:rPr lang="es-ES_tradnl"/>
              <a:pPr>
                <a:defRPr/>
              </a:pPr>
              <a:t>04/07/2017</a:t>
            </a:fld>
            <a:endParaRPr lang="es-ES_tradnl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EFA0A1-3E4D-4F22-ADE4-3A1FA2DA7C0D}" type="slidenum">
              <a:rPr lang="es-ES_tradnl"/>
              <a:pPr>
                <a:defRPr/>
              </a:pPr>
              <a:t>‹N°›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6516568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altLang="es-CO" smtClean="0"/>
              <a:t>Clic para editar título</a:t>
            </a:r>
            <a:endParaRPr lang="en-US" altLang="es-CO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altLang="es-CO" smtClean="0"/>
              <a:t>Haga clic para modificar el estilo de texto del patrón</a:t>
            </a:r>
          </a:p>
          <a:p>
            <a:pPr lvl="1"/>
            <a:r>
              <a:rPr lang="es-ES_tradnl" altLang="es-CO" smtClean="0"/>
              <a:t>Segundo nivel</a:t>
            </a:r>
          </a:p>
          <a:p>
            <a:pPr lvl="2"/>
            <a:r>
              <a:rPr lang="es-ES_tradnl" altLang="es-CO" smtClean="0"/>
              <a:t>Tercer nivel</a:t>
            </a:r>
          </a:p>
          <a:p>
            <a:pPr lvl="3"/>
            <a:r>
              <a:rPr lang="es-ES_tradnl" altLang="es-CO" smtClean="0"/>
              <a:t>Cuarto nivel</a:t>
            </a:r>
          </a:p>
          <a:p>
            <a:pPr lvl="4"/>
            <a:r>
              <a:rPr lang="es-ES_tradnl" altLang="es-CO" smtClean="0"/>
              <a:t>Quinto nivel</a:t>
            </a:r>
            <a:endParaRPr lang="en-US" altLang="es-CO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80EC01C-733E-47A0-9D93-D86C1D0CD3AC}" type="datetimeFigureOut">
              <a:rPr lang="es-ES_tradnl"/>
              <a:pPr>
                <a:defRPr/>
              </a:pPr>
              <a:t>04/07/2017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D5364B5-2673-4EBE-AF46-A3A31708AFD9}" type="slidenum">
              <a:rPr lang="es-ES_tradnl"/>
              <a:pPr>
                <a:defRPr/>
              </a:pPr>
              <a:t>‹N°›</a:t>
            </a:fld>
            <a:endParaRPr lang="es-ES_trad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13" Type="http://schemas.openxmlformats.org/officeDocument/2006/relationships/diagramLayout" Target="../diagrams/layout4.xml"/><Relationship Id="rId18" Type="http://schemas.openxmlformats.org/officeDocument/2006/relationships/image" Target="../media/image25.emf"/><Relationship Id="rId3" Type="http://schemas.openxmlformats.org/officeDocument/2006/relationships/diagramLayout" Target="../diagrams/layout2.xml"/><Relationship Id="rId7" Type="http://schemas.openxmlformats.org/officeDocument/2006/relationships/diagramData" Target="../diagrams/data3.xml"/><Relationship Id="rId12" Type="http://schemas.openxmlformats.org/officeDocument/2006/relationships/diagramData" Target="../diagrams/data4.xml"/><Relationship Id="rId17" Type="http://schemas.openxmlformats.org/officeDocument/2006/relationships/image" Target="../media/image24.emf"/><Relationship Id="rId2" Type="http://schemas.openxmlformats.org/officeDocument/2006/relationships/diagramData" Target="../diagrams/data2.xml"/><Relationship Id="rId16" Type="http://schemas.microsoft.com/office/2007/relationships/diagramDrawing" Target="../diagrams/drawing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11" Type="http://schemas.microsoft.com/office/2007/relationships/diagramDrawing" Target="../diagrams/drawing3.xml"/><Relationship Id="rId5" Type="http://schemas.openxmlformats.org/officeDocument/2006/relationships/diagramColors" Target="../diagrams/colors2.xml"/><Relationship Id="rId15" Type="http://schemas.openxmlformats.org/officeDocument/2006/relationships/diagramColors" Target="../diagrams/colors4.xml"/><Relationship Id="rId10" Type="http://schemas.openxmlformats.org/officeDocument/2006/relationships/diagramColors" Target="../diagrams/colors3.xml"/><Relationship Id="rId4" Type="http://schemas.openxmlformats.org/officeDocument/2006/relationships/diagramQuickStyle" Target="../diagrams/quickStyle2.xml"/><Relationship Id="rId9" Type="http://schemas.openxmlformats.org/officeDocument/2006/relationships/diagramQuickStyle" Target="../diagrams/quickStyle3.xml"/><Relationship Id="rId14" Type="http://schemas.openxmlformats.org/officeDocument/2006/relationships/diagramQuickStyle" Target="../diagrams/quickStyle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3" Type="http://schemas.openxmlformats.org/officeDocument/2006/relationships/image" Target="../media/image30.jpeg"/><Relationship Id="rId7" Type="http://schemas.openxmlformats.org/officeDocument/2006/relationships/image" Target="../media/image34.jpg"/><Relationship Id="rId12" Type="http://schemas.openxmlformats.org/officeDocument/2006/relationships/image" Target="../media/image39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jp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5" Type="http://schemas.openxmlformats.org/officeDocument/2006/relationships/image" Target="../media/image42.png"/><Relationship Id="rId10" Type="http://schemas.openxmlformats.org/officeDocument/2006/relationships/image" Target="../media/image37.png"/><Relationship Id="rId4" Type="http://schemas.openxmlformats.org/officeDocument/2006/relationships/image" Target="../media/image31.jpeg"/><Relationship Id="rId9" Type="http://schemas.openxmlformats.org/officeDocument/2006/relationships/image" Target="../media/image36.png"/><Relationship Id="rId1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diagramLayout" Target="../diagrams/layout5.xml"/><Relationship Id="rId7" Type="http://schemas.openxmlformats.org/officeDocument/2006/relationships/image" Target="../media/image52.png"/><Relationship Id="rId12" Type="http://schemas.openxmlformats.org/officeDocument/2006/relationships/image" Target="../media/image55.jpe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5.xml"/><Relationship Id="rId11" Type="http://schemas.microsoft.com/office/2007/relationships/hdphoto" Target="../media/hdphoto2.wdp"/><Relationship Id="rId5" Type="http://schemas.openxmlformats.org/officeDocument/2006/relationships/diagramColors" Target="../diagrams/colors5.xml"/><Relationship Id="rId10" Type="http://schemas.openxmlformats.org/officeDocument/2006/relationships/image" Target="../media/image54.png"/><Relationship Id="rId4" Type="http://schemas.openxmlformats.org/officeDocument/2006/relationships/diagramQuickStyle" Target="../diagrams/quickStyle5.xml"/><Relationship Id="rId9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6" Type="http://schemas.openxmlformats.org/officeDocument/2006/relationships/image" Target="../media/image94.jpeg"/><Relationship Id="rId21" Type="http://schemas.openxmlformats.org/officeDocument/2006/relationships/image" Target="../media/image89.jpeg"/><Relationship Id="rId42" Type="http://schemas.openxmlformats.org/officeDocument/2006/relationships/image" Target="../media/image110.jpeg"/><Relationship Id="rId47" Type="http://schemas.openxmlformats.org/officeDocument/2006/relationships/image" Target="../media/image115.png"/><Relationship Id="rId63" Type="http://schemas.openxmlformats.org/officeDocument/2006/relationships/image" Target="../media/image129.png"/><Relationship Id="rId68" Type="http://schemas.openxmlformats.org/officeDocument/2006/relationships/image" Target="../media/image134.png"/><Relationship Id="rId84" Type="http://schemas.openxmlformats.org/officeDocument/2006/relationships/image" Target="../media/image150.png"/><Relationship Id="rId89" Type="http://schemas.openxmlformats.org/officeDocument/2006/relationships/image" Target="../media/image155.png"/><Relationship Id="rId16" Type="http://schemas.openxmlformats.org/officeDocument/2006/relationships/image" Target="../media/image84.jpeg"/><Relationship Id="rId107" Type="http://schemas.openxmlformats.org/officeDocument/2006/relationships/hyperlink" Target="http://ispi-lit.cirad.fr/" TargetMode="External"/><Relationship Id="rId11" Type="http://schemas.openxmlformats.org/officeDocument/2006/relationships/image" Target="../media/image79.jpeg"/><Relationship Id="rId32" Type="http://schemas.openxmlformats.org/officeDocument/2006/relationships/image" Target="../media/image100.png"/><Relationship Id="rId37" Type="http://schemas.openxmlformats.org/officeDocument/2006/relationships/image" Target="../media/image105.jpeg"/><Relationship Id="rId53" Type="http://schemas.openxmlformats.org/officeDocument/2006/relationships/image" Target="../media/image120.jpeg"/><Relationship Id="rId58" Type="http://schemas.openxmlformats.org/officeDocument/2006/relationships/image" Target="../media/image124.png"/><Relationship Id="rId74" Type="http://schemas.openxmlformats.org/officeDocument/2006/relationships/image" Target="../media/image140.png"/><Relationship Id="rId79" Type="http://schemas.openxmlformats.org/officeDocument/2006/relationships/image" Target="../media/image145.jpeg"/><Relationship Id="rId102" Type="http://schemas.openxmlformats.org/officeDocument/2006/relationships/image" Target="../media/image168.gif"/><Relationship Id="rId5" Type="http://schemas.openxmlformats.org/officeDocument/2006/relationships/image" Target="../media/image73.jpeg"/><Relationship Id="rId90" Type="http://schemas.openxmlformats.org/officeDocument/2006/relationships/image" Target="../media/image156.png"/><Relationship Id="rId95" Type="http://schemas.openxmlformats.org/officeDocument/2006/relationships/image" Target="../media/image161.jpeg"/><Relationship Id="rId22" Type="http://schemas.openxmlformats.org/officeDocument/2006/relationships/image" Target="../media/image90.jpeg"/><Relationship Id="rId27" Type="http://schemas.openxmlformats.org/officeDocument/2006/relationships/image" Target="../media/image95.png"/><Relationship Id="rId43" Type="http://schemas.openxmlformats.org/officeDocument/2006/relationships/image" Target="../media/image111.jpeg"/><Relationship Id="rId48" Type="http://schemas.openxmlformats.org/officeDocument/2006/relationships/image" Target="../media/image116.png"/><Relationship Id="rId64" Type="http://schemas.openxmlformats.org/officeDocument/2006/relationships/image" Target="../media/image130.png"/><Relationship Id="rId69" Type="http://schemas.openxmlformats.org/officeDocument/2006/relationships/image" Target="../media/image135.png"/><Relationship Id="rId80" Type="http://schemas.openxmlformats.org/officeDocument/2006/relationships/image" Target="../media/image146.gif"/><Relationship Id="rId85" Type="http://schemas.openxmlformats.org/officeDocument/2006/relationships/image" Target="../media/image151.jpeg"/><Relationship Id="rId12" Type="http://schemas.openxmlformats.org/officeDocument/2006/relationships/image" Target="../media/image80.jpeg"/><Relationship Id="rId17" Type="http://schemas.openxmlformats.org/officeDocument/2006/relationships/image" Target="../media/image85.jpeg"/><Relationship Id="rId33" Type="http://schemas.openxmlformats.org/officeDocument/2006/relationships/image" Target="../media/image101.png"/><Relationship Id="rId38" Type="http://schemas.openxmlformats.org/officeDocument/2006/relationships/image" Target="../media/image106.jpeg"/><Relationship Id="rId59" Type="http://schemas.openxmlformats.org/officeDocument/2006/relationships/image" Target="../media/image125.png"/><Relationship Id="rId103" Type="http://schemas.openxmlformats.org/officeDocument/2006/relationships/image" Target="../media/image169.jpeg"/><Relationship Id="rId108" Type="http://schemas.openxmlformats.org/officeDocument/2006/relationships/image" Target="../media/image173.jpeg"/><Relationship Id="rId54" Type="http://schemas.openxmlformats.org/officeDocument/2006/relationships/hyperlink" Target="http://www.rightsandresources.org/partner_listings.php" TargetMode="External"/><Relationship Id="rId70" Type="http://schemas.openxmlformats.org/officeDocument/2006/relationships/image" Target="../media/image136.jpeg"/><Relationship Id="rId75" Type="http://schemas.openxmlformats.org/officeDocument/2006/relationships/image" Target="../media/image141.png"/><Relationship Id="rId91" Type="http://schemas.openxmlformats.org/officeDocument/2006/relationships/image" Target="../media/image157.jpeg"/><Relationship Id="rId96" Type="http://schemas.openxmlformats.org/officeDocument/2006/relationships/image" Target="../media/image1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15" Type="http://schemas.openxmlformats.org/officeDocument/2006/relationships/image" Target="../media/image83.png"/><Relationship Id="rId23" Type="http://schemas.openxmlformats.org/officeDocument/2006/relationships/image" Target="../media/image91.jpeg"/><Relationship Id="rId28" Type="http://schemas.openxmlformats.org/officeDocument/2006/relationships/image" Target="../media/image96.png"/><Relationship Id="rId36" Type="http://schemas.openxmlformats.org/officeDocument/2006/relationships/image" Target="../media/image104.png"/><Relationship Id="rId49" Type="http://schemas.openxmlformats.org/officeDocument/2006/relationships/image" Target="../media/image117.png"/><Relationship Id="rId57" Type="http://schemas.openxmlformats.org/officeDocument/2006/relationships/image" Target="../media/image123.png"/><Relationship Id="rId106" Type="http://schemas.openxmlformats.org/officeDocument/2006/relationships/image" Target="../media/image172.png"/><Relationship Id="rId10" Type="http://schemas.openxmlformats.org/officeDocument/2006/relationships/image" Target="../media/image78.jpeg"/><Relationship Id="rId31" Type="http://schemas.openxmlformats.org/officeDocument/2006/relationships/image" Target="../media/image99.jpeg"/><Relationship Id="rId44" Type="http://schemas.openxmlformats.org/officeDocument/2006/relationships/image" Target="../media/image112.jpeg"/><Relationship Id="rId52" Type="http://schemas.openxmlformats.org/officeDocument/2006/relationships/hyperlink" Target="http://www.google.com.co/url?sa=i&amp;rct=j&amp;q=U.+Cornell&amp;source=images&amp;cd=&amp;docid=orMBHiGDocoi5M&amp;tbnid=TW2k8gibABvgHM:&amp;ved=0CAUQjRw&amp;url=http://studydoctor.blogspot.com/2010/11/linking-top-universities-to-you.html&amp;ei=_4O3Uf6JIoSw8QSbxoGgAg&amp;bvm=bv.47534661,d.eWU&amp;psig=AFQjCNHBUCl7Pd3i8uH3xEmMY2YWpJVnYQ&amp;ust=1371067766428094" TargetMode="External"/><Relationship Id="rId60" Type="http://schemas.openxmlformats.org/officeDocument/2006/relationships/image" Target="../media/image126.png"/><Relationship Id="rId65" Type="http://schemas.openxmlformats.org/officeDocument/2006/relationships/image" Target="../media/image131.png"/><Relationship Id="rId73" Type="http://schemas.openxmlformats.org/officeDocument/2006/relationships/image" Target="../media/image139.png"/><Relationship Id="rId78" Type="http://schemas.openxmlformats.org/officeDocument/2006/relationships/image" Target="../media/image144.jpeg"/><Relationship Id="rId81" Type="http://schemas.openxmlformats.org/officeDocument/2006/relationships/image" Target="../media/image147.jpeg"/><Relationship Id="rId86" Type="http://schemas.openxmlformats.org/officeDocument/2006/relationships/image" Target="../media/image152.png"/><Relationship Id="rId94" Type="http://schemas.openxmlformats.org/officeDocument/2006/relationships/image" Target="../media/image160.png"/><Relationship Id="rId99" Type="http://schemas.openxmlformats.org/officeDocument/2006/relationships/image" Target="../media/image165.gif"/><Relationship Id="rId101" Type="http://schemas.openxmlformats.org/officeDocument/2006/relationships/image" Target="../media/image167.jpeg"/><Relationship Id="rId4" Type="http://schemas.openxmlformats.org/officeDocument/2006/relationships/image" Target="../media/image72.png"/><Relationship Id="rId9" Type="http://schemas.openxmlformats.org/officeDocument/2006/relationships/image" Target="../media/image77.png"/><Relationship Id="rId13" Type="http://schemas.openxmlformats.org/officeDocument/2006/relationships/image" Target="../media/image81.jpeg"/><Relationship Id="rId18" Type="http://schemas.openxmlformats.org/officeDocument/2006/relationships/image" Target="../media/image86.png"/><Relationship Id="rId39" Type="http://schemas.openxmlformats.org/officeDocument/2006/relationships/image" Target="../media/image107.jpeg"/><Relationship Id="rId109" Type="http://schemas.openxmlformats.org/officeDocument/2006/relationships/image" Target="../media/image174.jpeg"/><Relationship Id="rId34" Type="http://schemas.openxmlformats.org/officeDocument/2006/relationships/image" Target="../media/image102.png"/><Relationship Id="rId50" Type="http://schemas.openxmlformats.org/officeDocument/2006/relationships/image" Target="../media/image118.jpeg"/><Relationship Id="rId55" Type="http://schemas.openxmlformats.org/officeDocument/2006/relationships/image" Target="../media/image121.png"/><Relationship Id="rId76" Type="http://schemas.openxmlformats.org/officeDocument/2006/relationships/image" Target="../media/image142.png"/><Relationship Id="rId97" Type="http://schemas.openxmlformats.org/officeDocument/2006/relationships/image" Target="../media/image163.png"/><Relationship Id="rId104" Type="http://schemas.openxmlformats.org/officeDocument/2006/relationships/image" Target="../media/image170.jpeg"/><Relationship Id="rId7" Type="http://schemas.openxmlformats.org/officeDocument/2006/relationships/image" Target="../media/image75.jpeg"/><Relationship Id="rId71" Type="http://schemas.openxmlformats.org/officeDocument/2006/relationships/image" Target="../media/image137.png"/><Relationship Id="rId92" Type="http://schemas.openxmlformats.org/officeDocument/2006/relationships/image" Target="../media/image158.png"/><Relationship Id="rId2" Type="http://schemas.openxmlformats.org/officeDocument/2006/relationships/image" Target="../media/image70.png"/><Relationship Id="rId29" Type="http://schemas.openxmlformats.org/officeDocument/2006/relationships/image" Target="../media/image97.jpeg"/><Relationship Id="rId24" Type="http://schemas.openxmlformats.org/officeDocument/2006/relationships/image" Target="../media/image92.jpeg"/><Relationship Id="rId40" Type="http://schemas.openxmlformats.org/officeDocument/2006/relationships/image" Target="../media/image108.jpeg"/><Relationship Id="rId45" Type="http://schemas.openxmlformats.org/officeDocument/2006/relationships/image" Target="../media/image113.jpeg"/><Relationship Id="rId66" Type="http://schemas.openxmlformats.org/officeDocument/2006/relationships/image" Target="../media/image132.png"/><Relationship Id="rId87" Type="http://schemas.openxmlformats.org/officeDocument/2006/relationships/image" Target="../media/image153.jpeg"/><Relationship Id="rId61" Type="http://schemas.openxmlformats.org/officeDocument/2006/relationships/image" Target="../media/image127.png"/><Relationship Id="rId82" Type="http://schemas.openxmlformats.org/officeDocument/2006/relationships/image" Target="../media/image148.jpeg"/><Relationship Id="rId19" Type="http://schemas.openxmlformats.org/officeDocument/2006/relationships/image" Target="../media/image87.jpeg"/><Relationship Id="rId14" Type="http://schemas.openxmlformats.org/officeDocument/2006/relationships/image" Target="../media/image82.jpeg"/><Relationship Id="rId30" Type="http://schemas.openxmlformats.org/officeDocument/2006/relationships/image" Target="../media/image98.jpeg"/><Relationship Id="rId35" Type="http://schemas.openxmlformats.org/officeDocument/2006/relationships/image" Target="../media/image103.jpeg"/><Relationship Id="rId56" Type="http://schemas.openxmlformats.org/officeDocument/2006/relationships/image" Target="../media/image122.png"/><Relationship Id="rId77" Type="http://schemas.openxmlformats.org/officeDocument/2006/relationships/image" Target="../media/image143.png"/><Relationship Id="rId100" Type="http://schemas.openxmlformats.org/officeDocument/2006/relationships/image" Target="../media/image166.png"/><Relationship Id="rId105" Type="http://schemas.openxmlformats.org/officeDocument/2006/relationships/image" Target="../media/image171.png"/><Relationship Id="rId8" Type="http://schemas.openxmlformats.org/officeDocument/2006/relationships/image" Target="../media/image76.png"/><Relationship Id="rId51" Type="http://schemas.openxmlformats.org/officeDocument/2006/relationships/image" Target="../media/image119.png"/><Relationship Id="rId72" Type="http://schemas.openxmlformats.org/officeDocument/2006/relationships/image" Target="../media/image138.png"/><Relationship Id="rId93" Type="http://schemas.openxmlformats.org/officeDocument/2006/relationships/image" Target="../media/image159.png"/><Relationship Id="rId98" Type="http://schemas.openxmlformats.org/officeDocument/2006/relationships/image" Target="../media/image164.png"/><Relationship Id="rId3" Type="http://schemas.openxmlformats.org/officeDocument/2006/relationships/image" Target="../media/image71.jpeg"/><Relationship Id="rId25" Type="http://schemas.openxmlformats.org/officeDocument/2006/relationships/image" Target="../media/image93.png"/><Relationship Id="rId46" Type="http://schemas.openxmlformats.org/officeDocument/2006/relationships/image" Target="../media/image114.jpeg"/><Relationship Id="rId67" Type="http://schemas.openxmlformats.org/officeDocument/2006/relationships/image" Target="../media/image133.png"/><Relationship Id="rId20" Type="http://schemas.openxmlformats.org/officeDocument/2006/relationships/image" Target="../media/image88.png"/><Relationship Id="rId41" Type="http://schemas.openxmlformats.org/officeDocument/2006/relationships/image" Target="../media/image109.jpeg"/><Relationship Id="rId62" Type="http://schemas.openxmlformats.org/officeDocument/2006/relationships/image" Target="../media/image128.png"/><Relationship Id="rId83" Type="http://schemas.openxmlformats.org/officeDocument/2006/relationships/image" Target="../media/image149.jpeg"/><Relationship Id="rId88" Type="http://schemas.openxmlformats.org/officeDocument/2006/relationships/image" Target="../media/image154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ctrTitle"/>
          </p:nvPr>
        </p:nvSpPr>
        <p:spPr>
          <a:xfrm>
            <a:off x="499166" y="1835057"/>
            <a:ext cx="6312452" cy="1365343"/>
          </a:xfrm>
        </p:spPr>
        <p:txBody>
          <a:bodyPr/>
          <a:lstStyle/>
          <a:p>
            <a:r>
              <a:rPr lang="es-CO" sz="4000" dirty="0" smtClean="0">
                <a:latin typeface="+mn-lt"/>
              </a:rPr>
              <a:t>La investigación agronómica</a:t>
            </a:r>
            <a:br>
              <a:rPr lang="es-CO" sz="4000" dirty="0" smtClean="0">
                <a:latin typeface="+mn-lt"/>
              </a:rPr>
            </a:br>
            <a:r>
              <a:rPr lang="es-CO" sz="4000" dirty="0" smtClean="0">
                <a:latin typeface="+mn-lt"/>
              </a:rPr>
              <a:t>Innovación y Retos </a:t>
            </a:r>
            <a:br>
              <a:rPr lang="es-CO" sz="4000" dirty="0" smtClean="0">
                <a:latin typeface="+mn-lt"/>
              </a:rPr>
            </a:br>
            <a:r>
              <a:rPr lang="es-CO" sz="4000" dirty="0" smtClean="0">
                <a:latin typeface="+mn-lt"/>
              </a:rPr>
              <a:t>Colombia</a:t>
            </a:r>
            <a:endParaRPr lang="es-CO" sz="4000" dirty="0">
              <a:latin typeface="+mn-lt"/>
            </a:endParaRPr>
          </a:p>
        </p:txBody>
      </p:sp>
      <p:sp>
        <p:nvSpPr>
          <p:cNvPr id="5" name="Subtítulo 4"/>
          <p:cNvSpPr>
            <a:spLocks noGrp="1"/>
          </p:cNvSpPr>
          <p:nvPr>
            <p:ph type="subTitle" idx="1"/>
          </p:nvPr>
        </p:nvSpPr>
        <p:spPr>
          <a:xfrm>
            <a:off x="499166" y="3564605"/>
            <a:ext cx="6727687" cy="1655762"/>
          </a:xfrm>
        </p:spPr>
        <p:txBody>
          <a:bodyPr/>
          <a:lstStyle/>
          <a:p>
            <a:r>
              <a:rPr lang="es-CO" dirty="0" smtClean="0"/>
              <a:t>Rodrigo Alfredo Martínez Sarmiento</a:t>
            </a:r>
          </a:p>
          <a:p>
            <a:r>
              <a:rPr lang="es-CO" dirty="0" smtClean="0"/>
              <a:t>Director de Investigación y Desarrollo</a:t>
            </a:r>
          </a:p>
          <a:p>
            <a:r>
              <a:rPr lang="es-CO" dirty="0" smtClean="0"/>
              <a:t>Julio 2017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9247094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1872973" y="365126"/>
            <a:ext cx="9480827" cy="740457"/>
          </a:xfrm>
        </p:spPr>
        <p:txBody>
          <a:bodyPr/>
          <a:lstStyle/>
          <a:p>
            <a:pPr algn="l"/>
            <a:r>
              <a:rPr lang="es-CO" dirty="0" smtClean="0"/>
              <a:t>Modelo Corpoica</a:t>
            </a:r>
            <a:br>
              <a:rPr lang="es-CO" dirty="0" smtClean="0"/>
            </a:br>
            <a:r>
              <a:rPr lang="es-CO" dirty="0" smtClean="0"/>
              <a:t>Gestión del Conocimiento en Red</a:t>
            </a:r>
            <a:endParaRPr lang="es-CO" dirty="0"/>
          </a:p>
        </p:txBody>
      </p:sp>
      <p:grpSp>
        <p:nvGrpSpPr>
          <p:cNvPr id="5" name="Grupo 4"/>
          <p:cNvGrpSpPr/>
          <p:nvPr/>
        </p:nvGrpSpPr>
        <p:grpSpPr>
          <a:xfrm>
            <a:off x="173406" y="1286754"/>
            <a:ext cx="7676274" cy="4133385"/>
            <a:chOff x="-2372419" y="1002041"/>
            <a:chExt cx="11214241" cy="5418667"/>
          </a:xfrm>
        </p:grpSpPr>
        <p:sp>
          <p:nvSpPr>
            <p:cNvPr id="6" name="Forma 5"/>
            <p:cNvSpPr/>
            <p:nvPr/>
          </p:nvSpPr>
          <p:spPr>
            <a:xfrm>
              <a:off x="-2372419" y="1002041"/>
              <a:ext cx="10653532" cy="5418667"/>
            </a:xfrm>
            <a:prstGeom prst="swooshArrow">
              <a:avLst>
                <a:gd name="adj1" fmla="val 25000"/>
                <a:gd name="adj2" fmla="val 25000"/>
              </a:avLst>
            </a:prstGeom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" name="Forma libre 6"/>
            <p:cNvSpPr/>
            <p:nvPr/>
          </p:nvSpPr>
          <p:spPr>
            <a:xfrm>
              <a:off x="5753278" y="1852032"/>
              <a:ext cx="3088544" cy="707758"/>
            </a:xfrm>
            <a:custGeom>
              <a:avLst/>
              <a:gdLst>
                <a:gd name="connsiteX0" fmla="*/ 0 w 4140478"/>
                <a:gd name="connsiteY0" fmla="*/ 0 h 3765973"/>
                <a:gd name="connsiteX1" fmla="*/ 4140478 w 4140478"/>
                <a:gd name="connsiteY1" fmla="*/ 0 h 3765973"/>
                <a:gd name="connsiteX2" fmla="*/ 4140478 w 4140478"/>
                <a:gd name="connsiteY2" fmla="*/ 3765973 h 3765973"/>
                <a:gd name="connsiteX3" fmla="*/ 0 w 4140478"/>
                <a:gd name="connsiteY3" fmla="*/ 3765973 h 3765973"/>
                <a:gd name="connsiteX4" fmla="*/ 0 w 4140478"/>
                <a:gd name="connsiteY4" fmla="*/ 0 h 3765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40478" h="3765973">
                  <a:moveTo>
                    <a:pt x="0" y="0"/>
                  </a:moveTo>
                  <a:lnTo>
                    <a:pt x="4140478" y="0"/>
                  </a:lnTo>
                  <a:lnTo>
                    <a:pt x="4140478" y="3765973"/>
                  </a:lnTo>
                  <a:lnTo>
                    <a:pt x="0" y="3765973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98609" tIns="0" rIns="0" bIns="0" numCol="1" spcCol="1270" anchor="t" anchorCtr="0">
              <a:noAutofit/>
            </a:bodyPr>
            <a:lstStyle/>
            <a:p>
              <a:pPr lvl="0" algn="l" defTabSz="2844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CO" sz="3600" kern="1200" dirty="0" smtClean="0"/>
                <a:t>IMPACTO</a:t>
              </a:r>
              <a:endParaRPr lang="es-CO" sz="3600" kern="1200" dirty="0"/>
            </a:p>
          </p:txBody>
        </p:sp>
      </p:grpSp>
      <p:pic>
        <p:nvPicPr>
          <p:cNvPr id="8" name="Imagen 7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136" y="1254321"/>
            <a:ext cx="6619203" cy="5380038"/>
          </a:xfrm>
          <a:prstGeom prst="rect">
            <a:avLst/>
          </a:prstGeom>
        </p:spPr>
      </p:pic>
      <p:sp>
        <p:nvSpPr>
          <p:cNvPr id="23" name="Elipse 22"/>
          <p:cNvSpPr/>
          <p:nvPr/>
        </p:nvSpPr>
        <p:spPr bwMode="auto">
          <a:xfrm rot="16200000">
            <a:off x="8193715" y="6066759"/>
            <a:ext cx="720000" cy="720000"/>
          </a:xfrm>
          <a:prstGeom prst="ellipse">
            <a:avLst/>
          </a:prstGeom>
          <a:blipFill rotWithShape="0">
            <a:blip r:embed="rId3"/>
            <a:stretch>
              <a:fillRect/>
            </a:stretch>
          </a:blip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</p:sp>
      <p:sp>
        <p:nvSpPr>
          <p:cNvPr id="24" name="Elipse 23"/>
          <p:cNvSpPr/>
          <p:nvPr/>
        </p:nvSpPr>
        <p:spPr bwMode="auto">
          <a:xfrm rot="16200000">
            <a:off x="8232399" y="3255104"/>
            <a:ext cx="720000" cy="720000"/>
          </a:xfrm>
          <a:prstGeom prst="ellipse">
            <a:avLst/>
          </a:prstGeom>
          <a:blipFill rotWithShape="0">
            <a:blip r:embed="rId4"/>
            <a:stretch>
              <a:fillRect/>
            </a:stretch>
          </a:blip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</p:sp>
      <p:sp>
        <p:nvSpPr>
          <p:cNvPr id="25" name="Elipse 24"/>
          <p:cNvSpPr/>
          <p:nvPr/>
        </p:nvSpPr>
        <p:spPr bwMode="auto">
          <a:xfrm>
            <a:off x="8220816" y="443447"/>
            <a:ext cx="720000" cy="720000"/>
          </a:xfrm>
          <a:prstGeom prst="ellipse">
            <a:avLst/>
          </a:prstGeom>
          <a:blipFill rotWithShape="0">
            <a:blip r:embed="rId5"/>
            <a:stretch>
              <a:fillRect/>
            </a:stretch>
          </a:blip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</p:sp>
      <p:sp>
        <p:nvSpPr>
          <p:cNvPr id="26" name="Elipse 25"/>
          <p:cNvSpPr/>
          <p:nvPr/>
        </p:nvSpPr>
        <p:spPr bwMode="auto">
          <a:xfrm>
            <a:off x="8209679" y="4192323"/>
            <a:ext cx="720000" cy="720000"/>
          </a:xfrm>
          <a:prstGeom prst="ellipse">
            <a:avLst/>
          </a:prstGeom>
          <a:blipFill rotWithShape="0">
            <a:blip r:embed="rId6"/>
            <a:stretch>
              <a:fillRect/>
            </a:stretch>
          </a:blip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</p:sp>
      <p:sp>
        <p:nvSpPr>
          <p:cNvPr id="27" name="Elipse 26"/>
          <p:cNvSpPr/>
          <p:nvPr/>
        </p:nvSpPr>
        <p:spPr bwMode="auto">
          <a:xfrm rot="16200000">
            <a:off x="8220816" y="2317885"/>
            <a:ext cx="720000" cy="720000"/>
          </a:xfrm>
          <a:prstGeom prst="ellipse">
            <a:avLst/>
          </a:prstGeom>
          <a:blipFill rotWithShape="0">
            <a:blip r:embed="rId7"/>
            <a:stretch>
              <a:fillRect/>
            </a:stretch>
          </a:blip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</p:sp>
      <p:sp>
        <p:nvSpPr>
          <p:cNvPr id="28" name="Elipse 27"/>
          <p:cNvSpPr/>
          <p:nvPr/>
        </p:nvSpPr>
        <p:spPr bwMode="auto">
          <a:xfrm rot="16200000">
            <a:off x="8209679" y="1380666"/>
            <a:ext cx="720000" cy="720000"/>
          </a:xfrm>
          <a:prstGeom prst="ellipse">
            <a:avLst/>
          </a:prstGeom>
          <a:blipFill rotWithShape="0">
            <a:blip r:embed="rId8"/>
            <a:stretch>
              <a:fillRect/>
            </a:stretch>
          </a:blip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</p:sp>
      <p:sp>
        <p:nvSpPr>
          <p:cNvPr id="29" name="Elipse 28"/>
          <p:cNvSpPr/>
          <p:nvPr/>
        </p:nvSpPr>
        <p:spPr bwMode="auto">
          <a:xfrm>
            <a:off x="8220816" y="5129542"/>
            <a:ext cx="720000" cy="720000"/>
          </a:xfrm>
          <a:prstGeom prst="ellipse">
            <a:avLst/>
          </a:prstGeom>
          <a:blipFill rotWithShape="0">
            <a:blip r:embed="rId9"/>
            <a:stretch>
              <a:fillRect/>
            </a:stretch>
          </a:blip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</p:sp>
      <p:sp>
        <p:nvSpPr>
          <p:cNvPr id="30" name="Elipse 6"/>
          <p:cNvSpPr/>
          <p:nvPr/>
        </p:nvSpPr>
        <p:spPr bwMode="auto">
          <a:xfrm>
            <a:off x="9086323" y="5088885"/>
            <a:ext cx="2164080" cy="801314"/>
          </a:xfrm>
          <a:prstGeom prst="rect">
            <a:avLst/>
          </a:prstGeom>
          <a:noFill/>
          <a:ln>
            <a:noFill/>
          </a:ln>
          <a:effectLst/>
        </p:spPr>
        <p:txBody>
          <a:bodyPr lIns="20320" tIns="20320" rIns="20320" bIns="20320" spcCol="127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Permanentes</a:t>
            </a:r>
          </a:p>
          <a:p>
            <a:pPr lvl="0">
              <a:defRPr/>
            </a:pPr>
            <a:r>
              <a:rPr lang="es-CO" sz="1400" kern="0" dirty="0" smtClean="0"/>
              <a:t>Caucho, palmáceas </a:t>
            </a:r>
          </a:p>
          <a:p>
            <a:pPr lvl="0">
              <a:defRPr/>
            </a:pPr>
            <a:r>
              <a:rPr lang="es-CO" sz="1400" kern="0" dirty="0" smtClean="0"/>
              <a:t>y forestales.</a:t>
            </a:r>
            <a:endParaRPr lang="es-CO" sz="1400" kern="0" dirty="0"/>
          </a:p>
        </p:txBody>
      </p:sp>
      <p:sp>
        <p:nvSpPr>
          <p:cNvPr id="31" name="Elipse 6"/>
          <p:cNvSpPr/>
          <p:nvPr/>
        </p:nvSpPr>
        <p:spPr bwMode="auto">
          <a:xfrm>
            <a:off x="9097460" y="2317885"/>
            <a:ext cx="2755422" cy="801314"/>
          </a:xfrm>
          <a:prstGeom prst="rect">
            <a:avLst/>
          </a:prstGeom>
          <a:noFill/>
          <a:ln>
            <a:noFill/>
          </a:ln>
          <a:effectLst/>
        </p:spPr>
        <p:txBody>
          <a:bodyPr lIns="20320" tIns="20320" rIns="20320" bIns="20320" spcCol="127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Hortalizas</a:t>
            </a:r>
          </a:p>
          <a:p>
            <a:pPr>
              <a:defRPr/>
            </a:pPr>
            <a:r>
              <a:rPr lang="es-CO" sz="1400" dirty="0" smtClean="0"/>
              <a:t>Tomate</a:t>
            </a:r>
            <a:r>
              <a:rPr lang="es-CO" sz="1400" dirty="0"/>
              <a:t>, cebolla, </a:t>
            </a:r>
            <a:r>
              <a:rPr lang="es-CO" sz="1400" dirty="0" smtClean="0"/>
              <a:t>ají, berenjena</a:t>
            </a:r>
            <a:r>
              <a:rPr lang="es-CO" sz="1400" dirty="0"/>
              <a:t> </a:t>
            </a:r>
            <a:r>
              <a:rPr lang="es-CO" sz="1400" dirty="0" smtClean="0"/>
              <a:t>y plantas aromáticas</a:t>
            </a:r>
            <a:r>
              <a:rPr lang="es-CO" sz="1400" kern="0" dirty="0" smtClean="0"/>
              <a:t>.</a:t>
            </a:r>
            <a:endParaRPr lang="es-CO" sz="1400" kern="0" dirty="0"/>
          </a:p>
        </p:txBody>
      </p:sp>
      <p:sp>
        <p:nvSpPr>
          <p:cNvPr id="32" name="Elipse 6"/>
          <p:cNvSpPr/>
          <p:nvPr/>
        </p:nvSpPr>
        <p:spPr bwMode="auto">
          <a:xfrm>
            <a:off x="9097460" y="3214447"/>
            <a:ext cx="2334720" cy="801314"/>
          </a:xfrm>
          <a:prstGeom prst="rect">
            <a:avLst/>
          </a:prstGeom>
          <a:noFill/>
          <a:ln>
            <a:noFill/>
          </a:ln>
          <a:effectLst/>
        </p:spPr>
        <p:txBody>
          <a:bodyPr lIns="20320" tIns="20320" rIns="20320" bIns="20320" spcCol="127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Ganadería y </a:t>
            </a:r>
            <a:r>
              <a:rPr lang="es-CO" sz="1400" b="1" kern="0" noProof="0" dirty="0" smtClean="0"/>
              <a:t>especies</a:t>
            </a:r>
            <a:r>
              <a:rPr kumimoji="0" lang="es-CO" sz="14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 menores</a:t>
            </a:r>
          </a:p>
          <a:p>
            <a:pPr lvl="0">
              <a:defRPr/>
            </a:pPr>
            <a:r>
              <a:rPr lang="es-CO" sz="1400" kern="0" dirty="0" smtClean="0"/>
              <a:t>Bovinos</a:t>
            </a:r>
            <a:r>
              <a:rPr lang="es-CO" sz="1400" kern="0" dirty="0"/>
              <a:t>, ovinos, caprinos y apicultura</a:t>
            </a:r>
            <a:r>
              <a:rPr lang="es-CO" sz="1400" kern="0" dirty="0" smtClean="0"/>
              <a:t>.</a:t>
            </a:r>
            <a:endParaRPr lang="es-CO" sz="1400" kern="0" dirty="0"/>
          </a:p>
        </p:txBody>
      </p:sp>
      <p:sp>
        <p:nvSpPr>
          <p:cNvPr id="33" name="Elipse 6"/>
          <p:cNvSpPr/>
          <p:nvPr/>
        </p:nvSpPr>
        <p:spPr bwMode="auto">
          <a:xfrm>
            <a:off x="9097460" y="6051385"/>
            <a:ext cx="1908000" cy="801314"/>
          </a:xfrm>
          <a:prstGeom prst="rect">
            <a:avLst/>
          </a:prstGeom>
          <a:noFill/>
          <a:ln>
            <a:noFill/>
          </a:ln>
          <a:effectLst/>
        </p:spPr>
        <p:txBody>
          <a:bodyPr lIns="20320" tIns="20320" rIns="20320" bIns="20320" spcCol="127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Cacao</a:t>
            </a:r>
            <a:endParaRPr lang="es-CO" sz="1400" kern="0" dirty="0"/>
          </a:p>
        </p:txBody>
      </p:sp>
      <p:sp>
        <p:nvSpPr>
          <p:cNvPr id="34" name="Elipse 6"/>
          <p:cNvSpPr/>
          <p:nvPr/>
        </p:nvSpPr>
        <p:spPr bwMode="auto">
          <a:xfrm>
            <a:off x="9097460" y="1431270"/>
            <a:ext cx="1908000" cy="801314"/>
          </a:xfrm>
          <a:prstGeom prst="rect">
            <a:avLst/>
          </a:prstGeom>
          <a:noFill/>
          <a:ln>
            <a:noFill/>
          </a:ln>
          <a:effectLst/>
        </p:spPr>
        <p:txBody>
          <a:bodyPr lIns="20320" tIns="20320" rIns="20320" bIns="20320" spcCol="127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Raíces y tubérculos</a:t>
            </a:r>
          </a:p>
          <a:p>
            <a:pPr>
              <a:defRPr/>
            </a:pPr>
            <a:r>
              <a:rPr lang="es-CO" sz="1400" dirty="0" smtClean="0"/>
              <a:t>Papa</a:t>
            </a:r>
            <a:r>
              <a:rPr lang="es-CO" sz="1400" dirty="0"/>
              <a:t>, yuca, ñame, batata, arracacha, achira</a:t>
            </a:r>
            <a:r>
              <a:rPr lang="es-CO" sz="1400" dirty="0" smtClean="0"/>
              <a:t>.</a:t>
            </a:r>
            <a:endParaRPr lang="es-CO" sz="1400" kern="0" dirty="0"/>
          </a:p>
        </p:txBody>
      </p:sp>
      <p:sp>
        <p:nvSpPr>
          <p:cNvPr id="35" name="Elipse 6"/>
          <p:cNvSpPr/>
          <p:nvPr/>
        </p:nvSpPr>
        <p:spPr bwMode="auto">
          <a:xfrm>
            <a:off x="9092000" y="4153257"/>
            <a:ext cx="2937679" cy="801314"/>
          </a:xfrm>
          <a:prstGeom prst="rect">
            <a:avLst/>
          </a:prstGeom>
          <a:noFill/>
          <a:ln>
            <a:noFill/>
          </a:ln>
          <a:effectLst/>
        </p:spPr>
        <p:txBody>
          <a:bodyPr lIns="20320" tIns="20320" rIns="20320" bIns="20320" spcCol="127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Transitorios y Agroindustriales</a:t>
            </a:r>
          </a:p>
          <a:p>
            <a:r>
              <a:rPr lang="es-CO" sz="1400" dirty="0" smtClean="0"/>
              <a:t>Arroz</a:t>
            </a:r>
            <a:r>
              <a:rPr lang="es-CO" sz="1400" dirty="0"/>
              <a:t>, algodón, maíz, caña, </a:t>
            </a:r>
            <a:r>
              <a:rPr lang="es-CO" sz="1400" dirty="0" smtClean="0"/>
              <a:t>fique</a:t>
            </a:r>
            <a:r>
              <a:rPr lang="es-CO" sz="1400" dirty="0"/>
              <a:t>, tabaco, soya y cereales.</a:t>
            </a:r>
          </a:p>
        </p:txBody>
      </p:sp>
      <p:sp>
        <p:nvSpPr>
          <p:cNvPr id="36" name="Elipse 6"/>
          <p:cNvSpPr/>
          <p:nvPr/>
        </p:nvSpPr>
        <p:spPr bwMode="auto">
          <a:xfrm>
            <a:off x="9097460" y="441811"/>
            <a:ext cx="2968782" cy="801314"/>
          </a:xfrm>
          <a:prstGeom prst="rect">
            <a:avLst/>
          </a:prstGeom>
          <a:noFill/>
          <a:ln>
            <a:noFill/>
          </a:ln>
          <a:effectLst/>
        </p:spPr>
        <p:txBody>
          <a:bodyPr lIns="20320" tIns="20320" rIns="20320" bIns="20320" spcCol="127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Frutales</a:t>
            </a:r>
          </a:p>
          <a:p>
            <a:pPr>
              <a:defRPr/>
            </a:pPr>
            <a:r>
              <a:rPr lang="es-CO" sz="1400" dirty="0"/>
              <a:t>cítricos, aguacate, promisorios, pasifloras, mora, guayaba, uchuva, plátano y mango.</a:t>
            </a:r>
            <a:endParaRPr lang="es-CO" sz="1400" kern="0" dirty="0"/>
          </a:p>
        </p:txBody>
      </p:sp>
    </p:spTree>
    <p:extLst>
      <p:ext uri="{BB962C8B-B14F-4D97-AF65-F5344CB8AC3E}">
        <p14:creationId xmlns:p14="http://schemas.microsoft.com/office/powerpoint/2010/main" val="2425377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2332382" y="1709741"/>
            <a:ext cx="9015068" cy="2142732"/>
          </a:xfrm>
        </p:spPr>
        <p:txBody>
          <a:bodyPr/>
          <a:lstStyle/>
          <a:p>
            <a:r>
              <a:rPr lang="es-CO" dirty="0" smtClean="0"/>
              <a:t>Acciones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40892377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5069305" y="365127"/>
            <a:ext cx="6284495" cy="924028"/>
          </a:xfrm>
        </p:spPr>
        <p:txBody>
          <a:bodyPr/>
          <a:lstStyle/>
          <a:p>
            <a:r>
              <a:rPr lang="es-CO" dirty="0" smtClean="0"/>
              <a:t>Preparación para el Posconflicto</a:t>
            </a:r>
            <a:endParaRPr lang="es-CO" dirty="0"/>
          </a:p>
        </p:txBody>
      </p:sp>
      <p:sp>
        <p:nvSpPr>
          <p:cNvPr id="2" name="CuadroTexto 1"/>
          <p:cNvSpPr txBox="1"/>
          <p:nvPr/>
        </p:nvSpPr>
        <p:spPr>
          <a:xfrm>
            <a:off x="5860678" y="1783133"/>
            <a:ext cx="5493121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2400"/>
              </a:spcAft>
              <a:buAutoNum type="arabicPeriod"/>
            </a:pPr>
            <a:r>
              <a:rPr lang="es-CO" sz="2200" dirty="0" smtClean="0"/>
              <a:t>Establecimiento de sedes locales en zonas de posconflicto</a:t>
            </a:r>
          </a:p>
          <a:p>
            <a:pPr marL="342900" indent="-342900">
              <a:spcAft>
                <a:spcPts val="2400"/>
              </a:spcAft>
              <a:buAutoNum type="arabicPeriod"/>
            </a:pPr>
            <a:r>
              <a:rPr lang="es-CO" sz="2200" dirty="0" smtClean="0"/>
              <a:t>Abordaje territorial</a:t>
            </a:r>
          </a:p>
          <a:p>
            <a:pPr marL="342900" indent="-342900">
              <a:spcAft>
                <a:spcPts val="2400"/>
              </a:spcAft>
              <a:buAutoNum type="arabicPeriod"/>
            </a:pPr>
            <a:r>
              <a:rPr lang="es-CO" sz="2200" dirty="0" smtClean="0"/>
              <a:t>Agricultura familiar y seguridad alimentaria</a:t>
            </a:r>
          </a:p>
          <a:p>
            <a:pPr marL="342900" indent="-342900">
              <a:spcAft>
                <a:spcPts val="2400"/>
              </a:spcAft>
              <a:buAutoNum type="arabicPeriod"/>
            </a:pPr>
            <a:r>
              <a:rPr lang="es-CO" sz="2200" dirty="0"/>
              <a:t>Proyecto de Ley </a:t>
            </a:r>
            <a:r>
              <a:rPr lang="es-CO" sz="2200" dirty="0" smtClean="0"/>
              <a:t>Sistema Nacional de Innovación Agropecuaria - </a:t>
            </a:r>
            <a:r>
              <a:rPr lang="es-CO" sz="2200" dirty="0" err="1" smtClean="0"/>
              <a:t>SNIA</a:t>
            </a:r>
            <a:r>
              <a:rPr lang="es-CO" sz="2200" dirty="0" smtClean="0"/>
              <a:t> </a:t>
            </a:r>
          </a:p>
          <a:p>
            <a:pPr marL="342900" indent="-342900">
              <a:spcAft>
                <a:spcPts val="2400"/>
              </a:spcAft>
              <a:buAutoNum type="arabicPeriod"/>
            </a:pPr>
            <a:endParaRPr lang="es-CO" sz="2200" dirty="0" smtClean="0"/>
          </a:p>
        </p:txBody>
      </p:sp>
      <p:grpSp>
        <p:nvGrpSpPr>
          <p:cNvPr id="3" name="Grupo 2"/>
          <p:cNvGrpSpPr/>
          <p:nvPr/>
        </p:nvGrpSpPr>
        <p:grpSpPr>
          <a:xfrm>
            <a:off x="0" y="0"/>
            <a:ext cx="5216577" cy="6849450"/>
            <a:chOff x="0" y="0"/>
            <a:chExt cx="5216577" cy="6849450"/>
          </a:xfrm>
        </p:grpSpPr>
        <p:pic>
          <p:nvPicPr>
            <p:cNvPr id="7" name="Imagen 6"/>
            <p:cNvPicPr>
              <a:picLocks noChangeAspect="1"/>
            </p:cNvPicPr>
            <p:nvPr/>
          </p:nvPicPr>
          <p:blipFill rotWithShape="1">
            <a:blip r:embed="rId3"/>
            <a:srcRect r="66557"/>
            <a:stretch/>
          </p:blipFill>
          <p:spPr>
            <a:xfrm>
              <a:off x="0" y="0"/>
              <a:ext cx="5216577" cy="6849450"/>
            </a:xfrm>
            <a:prstGeom prst="rect">
              <a:avLst/>
            </a:prstGeom>
          </p:spPr>
        </p:pic>
        <p:pic>
          <p:nvPicPr>
            <p:cNvPr id="8" name="Picture 2" descr="LogoCorpoica"/>
            <p:cNvPicPr>
              <a:picLocks noChangeAspect="1" noChangeArrowheads="1"/>
            </p:cNvPicPr>
            <p:nvPr/>
          </p:nvPicPr>
          <p:blipFill rotWithShape="1">
            <a:blip r:embed="rId4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09" t="14663" r="67963" b="26682"/>
            <a:stretch/>
          </p:blipFill>
          <p:spPr bwMode="auto">
            <a:xfrm>
              <a:off x="1872973" y="627922"/>
              <a:ext cx="216000" cy="28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2" descr="LogoCorpoica"/>
            <p:cNvPicPr>
              <a:picLocks noChangeAspect="1" noChangeArrowheads="1"/>
            </p:cNvPicPr>
            <p:nvPr/>
          </p:nvPicPr>
          <p:blipFill rotWithShape="1">
            <a:blip r:embed="rId4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09" t="14663" r="67963" b="26682"/>
            <a:stretch/>
          </p:blipFill>
          <p:spPr bwMode="auto">
            <a:xfrm>
              <a:off x="2209408" y="1022141"/>
              <a:ext cx="216000" cy="28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2" descr="LogoCorpoica"/>
            <p:cNvPicPr>
              <a:picLocks noChangeAspect="1" noChangeArrowheads="1"/>
            </p:cNvPicPr>
            <p:nvPr/>
          </p:nvPicPr>
          <p:blipFill rotWithShape="1">
            <a:blip r:embed="rId4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09" t="14663" r="67963" b="26682"/>
            <a:stretch/>
          </p:blipFill>
          <p:spPr bwMode="auto">
            <a:xfrm>
              <a:off x="1626493" y="1073724"/>
              <a:ext cx="216000" cy="28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2" descr="LogoCorpoica"/>
            <p:cNvPicPr>
              <a:picLocks noChangeAspect="1" noChangeArrowheads="1"/>
            </p:cNvPicPr>
            <p:nvPr/>
          </p:nvPicPr>
          <p:blipFill rotWithShape="1">
            <a:blip r:embed="rId4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09" t="14663" r="67963" b="26682"/>
            <a:stretch/>
          </p:blipFill>
          <p:spPr bwMode="auto">
            <a:xfrm>
              <a:off x="1335778" y="1361225"/>
              <a:ext cx="216000" cy="28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2" descr="LogoCorpoica"/>
            <p:cNvPicPr>
              <a:picLocks noChangeAspect="1" noChangeArrowheads="1"/>
            </p:cNvPicPr>
            <p:nvPr/>
          </p:nvPicPr>
          <p:blipFill rotWithShape="1">
            <a:blip r:embed="rId4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09" t="14663" r="67963" b="26682"/>
            <a:stretch/>
          </p:blipFill>
          <p:spPr bwMode="auto">
            <a:xfrm>
              <a:off x="315853" y="4045524"/>
              <a:ext cx="216000" cy="28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2" descr="LogoCorpoica"/>
            <p:cNvPicPr>
              <a:picLocks noChangeAspect="1" noChangeArrowheads="1"/>
            </p:cNvPicPr>
            <p:nvPr/>
          </p:nvPicPr>
          <p:blipFill rotWithShape="1">
            <a:blip r:embed="rId4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09" t="14663" r="67963" b="26682"/>
            <a:stretch/>
          </p:blipFill>
          <p:spPr bwMode="auto">
            <a:xfrm>
              <a:off x="684253" y="4370928"/>
              <a:ext cx="216000" cy="28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2" descr="LogoCorpoica"/>
            <p:cNvPicPr>
              <a:picLocks noChangeAspect="1" noChangeArrowheads="1"/>
            </p:cNvPicPr>
            <p:nvPr/>
          </p:nvPicPr>
          <p:blipFill rotWithShape="1">
            <a:blip r:embed="rId4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09" t="14663" r="67963" b="26682"/>
            <a:stretch/>
          </p:blipFill>
          <p:spPr bwMode="auto">
            <a:xfrm>
              <a:off x="861399" y="3876492"/>
              <a:ext cx="216000" cy="28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2" descr="LogoCorpoica"/>
            <p:cNvPicPr>
              <a:picLocks noChangeAspect="1" noChangeArrowheads="1"/>
            </p:cNvPicPr>
            <p:nvPr/>
          </p:nvPicPr>
          <p:blipFill rotWithShape="1">
            <a:blip r:embed="rId4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09" t="14663" r="67963" b="26682"/>
            <a:stretch/>
          </p:blipFill>
          <p:spPr bwMode="auto">
            <a:xfrm>
              <a:off x="1046919" y="3428697"/>
              <a:ext cx="216000" cy="28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2" descr="LogoCorpoica"/>
            <p:cNvPicPr>
              <a:picLocks noChangeAspect="1" noChangeArrowheads="1"/>
            </p:cNvPicPr>
            <p:nvPr/>
          </p:nvPicPr>
          <p:blipFill rotWithShape="1">
            <a:blip r:embed="rId4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09" t="14663" r="67963" b="26682"/>
            <a:stretch/>
          </p:blipFill>
          <p:spPr bwMode="auto">
            <a:xfrm>
              <a:off x="1323879" y="4249008"/>
              <a:ext cx="216000" cy="28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2" descr="LogoCorpoica"/>
            <p:cNvPicPr>
              <a:picLocks noChangeAspect="1" noChangeArrowheads="1"/>
            </p:cNvPicPr>
            <p:nvPr/>
          </p:nvPicPr>
          <p:blipFill rotWithShape="1">
            <a:blip r:embed="rId4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09" t="14663" r="67963" b="26682"/>
            <a:stretch/>
          </p:blipFill>
          <p:spPr bwMode="auto">
            <a:xfrm>
              <a:off x="2307136" y="3428697"/>
              <a:ext cx="216000" cy="28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2" descr="LogoCorpoica"/>
            <p:cNvPicPr>
              <a:picLocks noChangeAspect="1" noChangeArrowheads="1"/>
            </p:cNvPicPr>
            <p:nvPr/>
          </p:nvPicPr>
          <p:blipFill rotWithShape="1">
            <a:blip r:embed="rId4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09" t="14663" r="67963" b="26682"/>
            <a:stretch/>
          </p:blipFill>
          <p:spPr bwMode="auto">
            <a:xfrm>
              <a:off x="2858141" y="3280725"/>
              <a:ext cx="216000" cy="28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2" descr="LogoCorpoica"/>
            <p:cNvPicPr>
              <a:picLocks noChangeAspect="1" noChangeArrowheads="1"/>
            </p:cNvPicPr>
            <p:nvPr/>
          </p:nvPicPr>
          <p:blipFill rotWithShape="1">
            <a:blip r:embed="rId4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09" t="14663" r="67963" b="26682"/>
            <a:stretch/>
          </p:blipFill>
          <p:spPr bwMode="auto">
            <a:xfrm>
              <a:off x="3306417" y="3004135"/>
              <a:ext cx="216000" cy="28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2" descr="LogoCorpoica"/>
            <p:cNvPicPr>
              <a:picLocks noChangeAspect="1" noChangeArrowheads="1"/>
            </p:cNvPicPr>
            <p:nvPr/>
          </p:nvPicPr>
          <p:blipFill rotWithShape="1">
            <a:blip r:embed="rId4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09" t="14663" r="67963" b="26682"/>
            <a:stretch/>
          </p:blipFill>
          <p:spPr bwMode="auto">
            <a:xfrm>
              <a:off x="2600410" y="1714645"/>
              <a:ext cx="216000" cy="28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2" descr="LogoCorpoica"/>
            <p:cNvPicPr>
              <a:picLocks noChangeAspect="1" noChangeArrowheads="1"/>
            </p:cNvPicPr>
            <p:nvPr/>
          </p:nvPicPr>
          <p:blipFill rotWithShape="1">
            <a:blip r:embed="rId4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09" t="14663" r="67963" b="26682"/>
            <a:stretch/>
          </p:blipFill>
          <p:spPr bwMode="auto">
            <a:xfrm>
              <a:off x="2504906" y="2070926"/>
              <a:ext cx="216000" cy="28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2" descr="LogoCorpoica"/>
            <p:cNvPicPr>
              <a:picLocks noChangeAspect="1" noChangeArrowheads="1"/>
            </p:cNvPicPr>
            <p:nvPr/>
          </p:nvPicPr>
          <p:blipFill rotWithShape="1">
            <a:blip r:embed="rId4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09" t="14663" r="67963" b="26682"/>
            <a:stretch/>
          </p:blipFill>
          <p:spPr bwMode="auto">
            <a:xfrm>
              <a:off x="2317408" y="2514371"/>
              <a:ext cx="216000" cy="28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2" descr="LogoCorpoica"/>
            <p:cNvPicPr>
              <a:picLocks noChangeAspect="1" noChangeArrowheads="1"/>
            </p:cNvPicPr>
            <p:nvPr/>
          </p:nvPicPr>
          <p:blipFill rotWithShape="1">
            <a:blip r:embed="rId4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09" t="14663" r="67963" b="26682"/>
            <a:stretch/>
          </p:blipFill>
          <p:spPr bwMode="auto">
            <a:xfrm>
              <a:off x="1626493" y="2291448"/>
              <a:ext cx="216000" cy="28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2" descr="LogoCorpoica"/>
            <p:cNvPicPr>
              <a:picLocks noChangeAspect="1" noChangeArrowheads="1"/>
            </p:cNvPicPr>
            <p:nvPr/>
          </p:nvPicPr>
          <p:blipFill rotWithShape="1">
            <a:blip r:embed="rId4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09" t="14663" r="67963" b="26682"/>
            <a:stretch/>
          </p:blipFill>
          <p:spPr bwMode="auto">
            <a:xfrm>
              <a:off x="1457306" y="2524169"/>
              <a:ext cx="216000" cy="28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2" descr="LogoCorpoica"/>
            <p:cNvPicPr>
              <a:picLocks noChangeAspect="1" noChangeArrowheads="1"/>
            </p:cNvPicPr>
            <p:nvPr/>
          </p:nvPicPr>
          <p:blipFill rotWithShape="1">
            <a:blip r:embed="rId4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09" t="14663" r="67963" b="26682"/>
            <a:stretch/>
          </p:blipFill>
          <p:spPr bwMode="auto">
            <a:xfrm>
              <a:off x="1298729" y="2840860"/>
              <a:ext cx="216000" cy="28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2" descr="LogoCorpoica"/>
            <p:cNvPicPr>
              <a:picLocks noChangeAspect="1" noChangeArrowheads="1"/>
            </p:cNvPicPr>
            <p:nvPr/>
          </p:nvPicPr>
          <p:blipFill rotWithShape="1">
            <a:blip r:embed="rId4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09" t="14663" r="67963" b="26682"/>
            <a:stretch/>
          </p:blipFill>
          <p:spPr bwMode="auto">
            <a:xfrm>
              <a:off x="1625154" y="3089568"/>
              <a:ext cx="216000" cy="28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2" descr="LogoCorpoica"/>
            <p:cNvPicPr>
              <a:picLocks noChangeAspect="1" noChangeArrowheads="1"/>
            </p:cNvPicPr>
            <p:nvPr/>
          </p:nvPicPr>
          <p:blipFill rotWithShape="1">
            <a:blip r:embed="rId4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09" t="14663" r="67963" b="26682"/>
            <a:stretch/>
          </p:blipFill>
          <p:spPr bwMode="auto">
            <a:xfrm>
              <a:off x="1959317" y="2937295"/>
              <a:ext cx="216000" cy="28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8" name="Picture 2" descr="LogoCorpoica"/>
          <p:cNvPicPr>
            <a:picLocks noChangeAspect="1" noChangeArrowheads="1"/>
          </p:cNvPicPr>
          <p:nvPr/>
        </p:nvPicPr>
        <p:blipFill rotWithShape="1"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9" t="14663" r="67963" b="26682"/>
          <a:stretch/>
        </p:blipFill>
        <p:spPr bwMode="auto">
          <a:xfrm>
            <a:off x="8084428" y="2156180"/>
            <a:ext cx="216000" cy="2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66022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049669" y="365127"/>
            <a:ext cx="9304131" cy="960754"/>
          </a:xfrm>
        </p:spPr>
        <p:txBody>
          <a:bodyPr/>
          <a:lstStyle/>
          <a:p>
            <a:pPr algn="ctr"/>
            <a:r>
              <a:rPr lang="es-CO" dirty="0"/>
              <a:t>Proyecto de Ley </a:t>
            </a:r>
            <a:r>
              <a:rPr lang="es-CO" dirty="0" err="1" smtClean="0"/>
              <a:t>SNIA</a:t>
            </a:r>
            <a:r>
              <a:rPr lang="es-CO" dirty="0" smtClean="0"/>
              <a:t/>
            </a:r>
            <a:br>
              <a:rPr lang="es-CO" dirty="0" smtClean="0"/>
            </a:br>
            <a:r>
              <a:rPr lang="es-CO" dirty="0"/>
              <a:t>Sistema Nacional de Innovación Agropecuaria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181600" cy="4681855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s-ES" sz="31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Creación </a:t>
            </a:r>
            <a:r>
              <a:rPr lang="es-ES" sz="3100" b="1" dirty="0" err="1" smtClean="0">
                <a:ea typeface="Verdana" panose="020B0604030504040204" pitchFamily="34" charset="0"/>
                <a:cs typeface="Verdana" panose="020B0604030504040204" pitchFamily="34" charset="0"/>
              </a:rPr>
              <a:t>SNIA</a:t>
            </a:r>
            <a:endParaRPr lang="es-ES" sz="3100" b="1" dirty="0"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/>
            <a:r>
              <a:rPr lang="es-CO" dirty="0">
                <a:ea typeface="Verdana" panose="020B0604030504040204" pitchFamily="34" charset="0"/>
                <a:cs typeface="Verdana" panose="020B0604030504040204" pitchFamily="34" charset="0"/>
              </a:rPr>
              <a:t>Subsistema Nacional de Investigación y Desarrollo - </a:t>
            </a:r>
            <a:r>
              <a:rPr lang="es-CO" dirty="0" err="1">
                <a:ea typeface="Verdana" panose="020B0604030504040204" pitchFamily="34" charset="0"/>
                <a:cs typeface="Verdana" panose="020B0604030504040204" pitchFamily="34" charset="0"/>
              </a:rPr>
              <a:t>MADR</a:t>
            </a:r>
            <a:endParaRPr lang="es-CO" dirty="0"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/>
            <a:r>
              <a:rPr lang="es-CO" dirty="0">
                <a:ea typeface="Verdana" panose="020B0604030504040204" pitchFamily="34" charset="0"/>
                <a:cs typeface="Verdana" panose="020B0604030504040204" pitchFamily="34" charset="0"/>
              </a:rPr>
              <a:t>Subsistema Nacional de Formación y Capacitación - </a:t>
            </a:r>
            <a:r>
              <a:rPr lang="es-CO" dirty="0" err="1">
                <a:ea typeface="Verdana" panose="020B0604030504040204" pitchFamily="34" charset="0"/>
                <a:cs typeface="Verdana" panose="020B0604030504040204" pitchFamily="34" charset="0"/>
              </a:rPr>
              <a:t>MEN</a:t>
            </a:r>
            <a:endParaRPr lang="es-CO" dirty="0"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/>
            <a:r>
              <a:rPr lang="es-CO" dirty="0">
                <a:ea typeface="Verdana" panose="020B0604030504040204" pitchFamily="34" charset="0"/>
                <a:cs typeface="Verdana" panose="020B0604030504040204" pitchFamily="34" charset="0"/>
              </a:rPr>
              <a:t>Subsistema Nacional de Extensión Agropecuaria -</a:t>
            </a:r>
            <a:r>
              <a:rPr lang="es-CO" dirty="0" err="1">
                <a:ea typeface="Verdana" panose="020B0604030504040204" pitchFamily="34" charset="0"/>
                <a:cs typeface="Verdana" panose="020B0604030504040204" pitchFamily="34" charset="0"/>
              </a:rPr>
              <a:t>MADR</a:t>
            </a:r>
            <a:endParaRPr lang="es-CO" dirty="0"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0"/>
            <a:endParaRPr lang="es-CO" b="1" dirty="0"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lvl="0" indent="0">
              <a:buNone/>
            </a:pPr>
            <a:r>
              <a:rPr lang="es-CO" b="1" dirty="0" err="1" smtClean="0">
                <a:ea typeface="Verdana" panose="020B0604030504040204" pitchFamily="34" charset="0"/>
                <a:cs typeface="Verdana" panose="020B0604030504040204" pitchFamily="34" charset="0"/>
              </a:rPr>
              <a:t>PECTIA</a:t>
            </a:r>
            <a:r>
              <a:rPr lang="es-CO" b="1" dirty="0" smtClean="0"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CO" b="1" dirty="0">
                <a:ea typeface="Verdana" panose="020B0604030504040204" pitchFamily="34" charset="0"/>
                <a:cs typeface="Verdana" panose="020B0604030504040204" pitchFamily="34" charset="0"/>
              </a:rPr>
              <a:t>y Agenda Dinámica </a:t>
            </a:r>
            <a:r>
              <a:rPr lang="es-CO" b="1" dirty="0" smtClean="0">
                <a:ea typeface="Verdana" panose="020B0604030504040204" pitchFamily="34" charset="0"/>
                <a:cs typeface="Verdana" panose="020B0604030504040204" pitchFamily="34" charset="0"/>
              </a:rPr>
              <a:t>Nacional </a:t>
            </a:r>
            <a:r>
              <a:rPr lang="es-CO" b="1" dirty="0" err="1" smtClean="0">
                <a:ea typeface="Verdana" panose="020B0604030504040204" pitchFamily="34" charset="0"/>
                <a:cs typeface="Verdana" panose="020B0604030504040204" pitchFamily="34" charset="0"/>
              </a:rPr>
              <a:t>I+D+i</a:t>
            </a:r>
            <a:r>
              <a:rPr lang="es-CO" b="1" dirty="0" smtClean="0"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r>
              <a:rPr lang="es-CO" dirty="0">
                <a:ea typeface="Verdana" panose="020B0604030504040204" pitchFamily="34" charset="0"/>
                <a:cs typeface="Verdana" panose="020B0604030504040204" pitchFamily="34" charset="0"/>
              </a:rPr>
              <a:t>M</a:t>
            </a:r>
            <a:r>
              <a:rPr lang="es-CO" dirty="0" smtClean="0">
                <a:ea typeface="Verdana" panose="020B0604030504040204" pitchFamily="34" charset="0"/>
                <a:cs typeface="Verdana" panose="020B0604030504040204" pitchFamily="34" charset="0"/>
              </a:rPr>
              <a:t>arco </a:t>
            </a:r>
            <a:r>
              <a:rPr lang="es-CO" dirty="0">
                <a:ea typeface="Verdana" panose="020B0604030504040204" pitchFamily="34" charset="0"/>
                <a:cs typeface="Verdana" panose="020B0604030504040204" pitchFamily="34" charset="0"/>
              </a:rPr>
              <a:t>orientador de la política de </a:t>
            </a:r>
            <a:r>
              <a:rPr lang="es-CO" dirty="0" err="1">
                <a:ea typeface="Verdana" panose="020B0604030504040204" pitchFamily="34" charset="0"/>
                <a:cs typeface="Verdana" panose="020B0604030504040204" pitchFamily="34" charset="0"/>
              </a:rPr>
              <a:t>CTI</a:t>
            </a:r>
            <a:r>
              <a:rPr lang="es-CO" dirty="0">
                <a:ea typeface="Verdana" panose="020B0604030504040204" pitchFamily="34" charset="0"/>
                <a:cs typeface="Verdana" panose="020B0604030504040204" pitchFamily="34" charset="0"/>
              </a:rPr>
              <a:t> para el Sector </a:t>
            </a:r>
            <a:r>
              <a:rPr lang="es-CO" dirty="0" smtClean="0">
                <a:ea typeface="Verdana" panose="020B0604030504040204" pitchFamily="34" charset="0"/>
                <a:cs typeface="Verdana" panose="020B0604030504040204" pitchFamily="34" charset="0"/>
              </a:rPr>
              <a:t>Agropecuario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s-CO" dirty="0">
                <a:ea typeface="Verdana" panose="020B0604030504040204" pitchFamily="34" charset="0"/>
                <a:cs typeface="Verdana" panose="020B0604030504040204" pitchFamily="34" charset="0"/>
              </a:rPr>
              <a:t>Portal SIEMBRA, </a:t>
            </a:r>
            <a:r>
              <a:rPr lang="es-CO" dirty="0" err="1">
                <a:ea typeface="Verdana" panose="020B0604030504040204" pitchFamily="34" charset="0"/>
                <a:cs typeface="Verdana" panose="020B0604030504040204" pitchFamily="34" charset="0"/>
              </a:rPr>
              <a:t>Linkata</a:t>
            </a:r>
            <a:r>
              <a:rPr lang="es-CO" dirty="0">
                <a:ea typeface="Verdana" panose="020B0604030504040204" pitchFamily="34" charset="0"/>
                <a:cs typeface="Verdana" panose="020B0604030504040204" pitchFamily="34" charset="0"/>
              </a:rPr>
              <a:t> (Plataformas de gestión)</a:t>
            </a:r>
          </a:p>
          <a:p>
            <a:r>
              <a:rPr lang="es-CO" dirty="0" smtClean="0">
                <a:ea typeface="Verdana" panose="020B0604030504040204" pitchFamily="34" charset="0"/>
                <a:cs typeface="Verdana" panose="020B0604030504040204" pitchFamily="34" charset="0"/>
              </a:rPr>
              <a:t>Espacios </a:t>
            </a:r>
            <a:r>
              <a:rPr lang="es-CO" dirty="0">
                <a:ea typeface="Verdana" panose="020B0604030504040204" pitchFamily="34" charset="0"/>
                <a:cs typeface="Verdana" panose="020B0604030504040204" pitchFamily="34" charset="0"/>
              </a:rPr>
              <a:t>de </a:t>
            </a:r>
            <a:r>
              <a:rPr lang="es-CO" dirty="0" smtClean="0">
                <a:ea typeface="Verdana" panose="020B0604030504040204" pitchFamily="34" charset="0"/>
                <a:cs typeface="Verdana" panose="020B0604030504040204" pitchFamily="34" charset="0"/>
              </a:rPr>
              <a:t>articulación (local</a:t>
            </a:r>
            <a:r>
              <a:rPr lang="es-CO" dirty="0">
                <a:ea typeface="Verdana" panose="020B0604030504040204" pitchFamily="34" charset="0"/>
                <a:cs typeface="Verdana" panose="020B0604030504040204" pitchFamily="34" charset="0"/>
              </a:rPr>
              <a:t>, regional y </a:t>
            </a:r>
            <a:r>
              <a:rPr lang="es-CO" dirty="0" smtClean="0">
                <a:ea typeface="Verdana" panose="020B0604030504040204" pitchFamily="34" charset="0"/>
                <a:cs typeface="Verdana" panose="020B0604030504040204" pitchFamily="34" charset="0"/>
              </a:rPr>
              <a:t>nacional)</a:t>
            </a:r>
            <a:endParaRPr lang="es-CO" dirty="0"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s-ES" dirty="0" smtClean="0">
                <a:ea typeface="Verdana" panose="020B0604030504040204" pitchFamily="34" charset="0"/>
                <a:cs typeface="Verdana" panose="020B0604030504040204" pitchFamily="34" charset="0"/>
                <a:sym typeface="Wingdings" panose="05000000000000000000" pitchFamily="2" charset="2"/>
              </a:rPr>
              <a:t>Integración </a:t>
            </a:r>
            <a:r>
              <a:rPr lang="es-ES" dirty="0">
                <a:ea typeface="Verdana" panose="020B0604030504040204" pitchFamily="34" charset="0"/>
                <a:cs typeface="Verdana" panose="020B0604030504040204" pitchFamily="34" charset="0"/>
                <a:sym typeface="Wingdings" panose="05000000000000000000" pitchFamily="2" charset="2"/>
              </a:rPr>
              <a:t>de fuentes de </a:t>
            </a:r>
            <a:r>
              <a:rPr lang="es-ES" dirty="0" smtClean="0">
                <a:ea typeface="Verdana" panose="020B0604030504040204" pitchFamily="34" charset="0"/>
                <a:cs typeface="Verdana" panose="020B0604030504040204" pitchFamily="34" charset="0"/>
                <a:sym typeface="Wingdings" panose="05000000000000000000" pitchFamily="2" charset="2"/>
              </a:rPr>
              <a:t>financiación</a:t>
            </a:r>
            <a:endParaRPr lang="es-ES" dirty="0">
              <a:ea typeface="Verdana" panose="020B0604030504040204" pitchFamily="34" charset="0"/>
              <a:cs typeface="Verdana" panose="020B0604030504040204" pitchFamily="34" charset="0"/>
              <a:sym typeface="Wingdings" panose="05000000000000000000" pitchFamily="2" charset="2"/>
            </a:endParaRPr>
          </a:p>
          <a:p>
            <a:r>
              <a:rPr lang="es-ES" dirty="0" smtClean="0">
                <a:ea typeface="Verdana" panose="020B0604030504040204" pitchFamily="34" charset="0"/>
                <a:cs typeface="Verdana" panose="020B0604030504040204" pitchFamily="34" charset="0"/>
                <a:sym typeface="Wingdings" panose="05000000000000000000" pitchFamily="2" charset="2"/>
              </a:rPr>
              <a:t>Servicio </a:t>
            </a:r>
            <a:r>
              <a:rPr lang="es-ES" dirty="0">
                <a:ea typeface="Verdana" panose="020B0604030504040204" pitchFamily="34" charset="0"/>
                <a:cs typeface="Verdana" panose="020B0604030504040204" pitchFamily="34" charset="0"/>
                <a:sym typeface="Wingdings" panose="05000000000000000000" pitchFamily="2" charset="2"/>
              </a:rPr>
              <a:t>Público de Extensión </a:t>
            </a:r>
            <a:r>
              <a:rPr lang="es-ES" dirty="0" smtClean="0">
                <a:ea typeface="Verdana" panose="020B0604030504040204" pitchFamily="34" charset="0"/>
                <a:cs typeface="Verdana" panose="020B0604030504040204" pitchFamily="34" charset="0"/>
                <a:sym typeface="Wingdings" panose="05000000000000000000" pitchFamily="2" charset="2"/>
              </a:rPr>
              <a:t>Agropecuaria</a:t>
            </a:r>
            <a:endParaRPr lang="es-ES" dirty="0">
              <a:ea typeface="Verdana" panose="020B0604030504040204" pitchFamily="34" charset="0"/>
              <a:cs typeface="Verdana" panose="020B0604030504040204" pitchFamily="34" charset="0"/>
              <a:sym typeface="Wingdings" panose="05000000000000000000" pitchFamily="2" charset="2"/>
            </a:endParaRPr>
          </a:p>
          <a:p>
            <a:r>
              <a:rPr lang="es-ES" dirty="0" smtClean="0">
                <a:ea typeface="Verdana" panose="020B0604030504040204" pitchFamily="34" charset="0"/>
                <a:cs typeface="Verdana" panose="020B0604030504040204" pitchFamily="34" charset="0"/>
                <a:sym typeface="Wingdings" panose="05000000000000000000" pitchFamily="2" charset="2"/>
              </a:rPr>
              <a:t>Planes </a:t>
            </a:r>
            <a:r>
              <a:rPr lang="es-ES" dirty="0">
                <a:ea typeface="Verdana" panose="020B0604030504040204" pitchFamily="34" charset="0"/>
                <a:cs typeface="Verdana" panose="020B0604030504040204" pitchFamily="34" charset="0"/>
                <a:sym typeface="Wingdings" panose="05000000000000000000" pitchFamily="2" charset="2"/>
              </a:rPr>
              <a:t>Departamentales de Extensión Agropecuaria – </a:t>
            </a:r>
            <a:r>
              <a:rPr lang="es-ES" dirty="0" err="1">
                <a:ea typeface="Verdana" panose="020B0604030504040204" pitchFamily="34" charset="0"/>
                <a:cs typeface="Verdana" panose="020B0604030504040204" pitchFamily="34" charset="0"/>
                <a:sym typeface="Wingdings" panose="05000000000000000000" pitchFamily="2" charset="2"/>
              </a:rPr>
              <a:t>PDEA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8753902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Imagen 50">
            <a:extLst>
              <a:ext uri="{FF2B5EF4-FFF2-40B4-BE49-F238E27FC236}">
                <a16:creationId xmlns:a16="http://schemas.microsoft.com/office/drawing/2014/main" id="{20CF13F0-65BC-42D0-92B1-77BE26645298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037" y="1323438"/>
            <a:ext cx="11430000" cy="553456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72973" y="365127"/>
            <a:ext cx="9480827" cy="581358"/>
          </a:xfrm>
        </p:spPr>
        <p:txBody>
          <a:bodyPr/>
          <a:lstStyle/>
          <a:p>
            <a:pPr algn="ctr"/>
            <a:r>
              <a:rPr lang="es-CO" dirty="0" smtClean="0">
                <a:ln w="0"/>
              </a:rPr>
              <a:t>Plataforma Agroclimática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2341635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54319" y="2720459"/>
            <a:ext cx="234328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sz="2000" b="1" dirty="0">
                <a:solidFill>
                  <a:srgbClr val="008000"/>
                </a:solidFill>
              </a:rPr>
              <a:t>Bancos de Germoplasma: Instrumento esencial de la </a:t>
            </a:r>
            <a:r>
              <a:rPr lang="es-ES_tradnl" sz="2000" b="1" dirty="0" err="1">
                <a:solidFill>
                  <a:srgbClr val="008000"/>
                </a:solidFill>
              </a:rPr>
              <a:t>Agrobiodiversidad</a:t>
            </a:r>
            <a:endParaRPr lang="es-ES_tradnl" sz="2000" dirty="0">
              <a:solidFill>
                <a:srgbClr val="008000"/>
              </a:solidFill>
            </a:endParaRPr>
          </a:p>
        </p:txBody>
      </p:sp>
      <p:graphicFrame>
        <p:nvGraphicFramePr>
          <p:cNvPr id="7" name="Diagrama 6"/>
          <p:cNvGraphicFramePr/>
          <p:nvPr>
            <p:extLst>
              <p:ext uri="{D42A27DB-BD31-4B8C-83A1-F6EECF244321}">
                <p14:modId xmlns:p14="http://schemas.microsoft.com/office/powerpoint/2010/main" val="2711176822"/>
              </p:ext>
            </p:extLst>
          </p:nvPr>
        </p:nvGraphicFramePr>
        <p:xfrm>
          <a:off x="3503712" y="1347093"/>
          <a:ext cx="7488832" cy="24482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CuadroTexto 9"/>
          <p:cNvSpPr txBox="1"/>
          <p:nvPr/>
        </p:nvSpPr>
        <p:spPr>
          <a:xfrm>
            <a:off x="4014998" y="3282017"/>
            <a:ext cx="48173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i="1" dirty="0" smtClean="0"/>
              <a:t>Actual:</a:t>
            </a:r>
            <a:r>
              <a:rPr lang="es-ES" b="1" dirty="0" smtClean="0"/>
              <a:t> Independientes = Bajo aprovechamiento</a:t>
            </a:r>
          </a:p>
        </p:txBody>
      </p:sp>
      <p:sp>
        <p:nvSpPr>
          <p:cNvPr id="11" name="Cerrar llave 10"/>
          <p:cNvSpPr/>
          <p:nvPr/>
        </p:nvSpPr>
        <p:spPr>
          <a:xfrm rot="5400000">
            <a:off x="5633487" y="2108715"/>
            <a:ext cx="276954" cy="2232248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aphicFrame>
        <p:nvGraphicFramePr>
          <p:cNvPr id="8" name="Tab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9968869"/>
              </p:ext>
            </p:extLst>
          </p:nvPr>
        </p:nvGraphicFramePr>
        <p:xfrm>
          <a:off x="3503712" y="3725981"/>
          <a:ext cx="8115930" cy="2434232"/>
        </p:xfrm>
        <a:graphic>
          <a:graphicData uri="http://schemas.openxmlformats.org/drawingml/2006/table">
            <a:tbl>
              <a:tblPr firstRow="1" bandRow="1">
                <a:tableStyleId>{2A488322-F2BA-4B5B-9748-0D474271808F}</a:tableStyleId>
              </a:tblPr>
              <a:tblGrid>
                <a:gridCol w="27053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053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053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39514">
                <a:tc>
                  <a:txBody>
                    <a:bodyPr/>
                    <a:lstStyle/>
                    <a:p>
                      <a:r>
                        <a:rPr lang="en-US" sz="2000" noProof="0" dirty="0" smtClean="0"/>
                        <a:t>Banco</a:t>
                      </a:r>
                      <a:endParaRPr lang="en-US" sz="20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noProof="0" dirty="0" err="1" smtClean="0"/>
                        <a:t>Recibido</a:t>
                      </a:r>
                      <a:r>
                        <a:rPr lang="en-US" sz="2000" noProof="0" dirty="0" smtClean="0"/>
                        <a:t>(1993</a:t>
                      </a:r>
                      <a:r>
                        <a:rPr lang="en-US" sz="2000" noProof="0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noProof="0" dirty="0"/>
                        <a:t>Actual (2016)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9514">
                <a:tc>
                  <a:txBody>
                    <a:bodyPr/>
                    <a:lstStyle/>
                    <a:p>
                      <a:r>
                        <a:rPr lang="en-US" sz="2000" noProof="0" dirty="0"/>
                        <a:t>Vegetal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noProof="0" dirty="0"/>
                        <a:t>14.968*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noProof="0" dirty="0"/>
                        <a:t>34.200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15690">
                <a:tc>
                  <a:txBody>
                    <a:bodyPr/>
                    <a:lstStyle/>
                    <a:p>
                      <a:r>
                        <a:rPr lang="en-US" sz="2000" noProof="0" dirty="0"/>
                        <a:t>Animal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noProof="0" dirty="0" smtClean="0"/>
                        <a:t>Cabezas</a:t>
                      </a:r>
                      <a:endParaRPr lang="en-US" sz="2000" noProof="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noProof="0" dirty="0"/>
                        <a:t>In vitro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noProof="0" dirty="0"/>
                    </a:p>
                    <a:p>
                      <a:pPr algn="ctr"/>
                      <a:r>
                        <a:rPr lang="en-US" sz="2000" noProof="0" dirty="0"/>
                        <a:t>1.890</a:t>
                      </a:r>
                    </a:p>
                    <a:p>
                      <a:pPr algn="ctr"/>
                      <a:r>
                        <a:rPr lang="en-US" sz="2000" noProof="0" dirty="0"/>
                        <a:t>3.600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noProof="0" dirty="0"/>
                    </a:p>
                    <a:p>
                      <a:pPr algn="ctr"/>
                      <a:r>
                        <a:rPr lang="en-US" sz="2000" noProof="0" dirty="0"/>
                        <a:t>2.837</a:t>
                      </a:r>
                    </a:p>
                    <a:p>
                      <a:pPr algn="ctr"/>
                      <a:r>
                        <a:rPr lang="en-US" sz="2000" noProof="0" dirty="0"/>
                        <a:t>67.256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9514">
                <a:tc>
                  <a:txBody>
                    <a:bodyPr/>
                    <a:lstStyle/>
                    <a:p>
                      <a:r>
                        <a:rPr lang="en-US" sz="2000" noProof="0" dirty="0" err="1" smtClean="0"/>
                        <a:t>Microorganismos</a:t>
                      </a:r>
                      <a:endParaRPr lang="en-US" sz="20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noProof="0" dirty="0"/>
                        <a:t>4.131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noProof="0" dirty="0"/>
                        <a:t>2.200**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9" name="CuadroTexto 8"/>
          <p:cNvSpPr txBox="1"/>
          <p:nvPr/>
        </p:nvSpPr>
        <p:spPr>
          <a:xfrm>
            <a:off x="3645229" y="6143603"/>
            <a:ext cx="2726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*(bona fide)</a:t>
            </a:r>
          </a:p>
          <a:p>
            <a:r>
              <a:rPr lang="en-US" sz="1600" i="1" dirty="0"/>
              <a:t>** </a:t>
            </a:r>
            <a:r>
              <a:rPr lang="en-US" sz="1600" i="1" dirty="0" err="1"/>
              <a:t>Procesos</a:t>
            </a:r>
            <a:r>
              <a:rPr lang="en-US" sz="1600" i="1" dirty="0"/>
              <a:t> de </a:t>
            </a:r>
            <a:r>
              <a:rPr lang="en-US" sz="1600" i="1" dirty="0" err="1"/>
              <a:t>depuración</a:t>
            </a:r>
            <a:endParaRPr lang="en-US" sz="1600" i="1" dirty="0"/>
          </a:p>
        </p:txBody>
      </p:sp>
      <p:sp>
        <p:nvSpPr>
          <p:cNvPr id="5" name="Títu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O" dirty="0" smtClean="0"/>
              <a:t>Uso eficiente de la </a:t>
            </a:r>
            <a:r>
              <a:rPr lang="es-CO" dirty="0" err="1" smtClean="0"/>
              <a:t>agrobiodiversidad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423675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226365" y="365126"/>
            <a:ext cx="9127435" cy="833961"/>
          </a:xfrm>
        </p:spPr>
        <p:txBody>
          <a:bodyPr/>
          <a:lstStyle/>
          <a:p>
            <a:pPr algn="ctr"/>
            <a:r>
              <a:rPr lang="es-CO" dirty="0"/>
              <a:t>Uso eficiente de la </a:t>
            </a:r>
            <a:r>
              <a:rPr lang="es-CO" dirty="0" err="1"/>
              <a:t>agrobiodiversidad</a:t>
            </a:r>
            <a:endParaRPr lang="es-CO" dirty="0"/>
          </a:p>
        </p:txBody>
      </p:sp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4090195892"/>
              </p:ext>
            </p:extLst>
          </p:nvPr>
        </p:nvGraphicFramePr>
        <p:xfrm>
          <a:off x="2303936" y="1523117"/>
          <a:ext cx="7394699" cy="19445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3717786698"/>
              </p:ext>
            </p:extLst>
          </p:nvPr>
        </p:nvGraphicFramePr>
        <p:xfrm>
          <a:off x="1646456" y="3953007"/>
          <a:ext cx="4799819" cy="2268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7" name="Abrir llave 6"/>
          <p:cNvSpPr/>
          <p:nvPr/>
        </p:nvSpPr>
        <p:spPr>
          <a:xfrm rot="16200000">
            <a:off x="5780569" y="413233"/>
            <a:ext cx="477981" cy="6278864"/>
          </a:xfrm>
          <a:prstGeom prst="leftBrace">
            <a:avLst>
              <a:gd name="adj1" fmla="val 59910"/>
              <a:gd name="adj2" fmla="val 50000"/>
            </a:avLst>
          </a:prstGeom>
          <a:noFill/>
          <a:ln w="38100" cmpd="sng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8" name="Flecha izquierda y derecha 7"/>
          <p:cNvSpPr/>
          <p:nvPr/>
        </p:nvSpPr>
        <p:spPr>
          <a:xfrm>
            <a:off x="5798290" y="4546336"/>
            <a:ext cx="541337" cy="377825"/>
          </a:xfrm>
          <a:prstGeom prst="leftRightArrow">
            <a:avLst/>
          </a:prstGeom>
          <a:solidFill>
            <a:schemeClr val="accent2">
              <a:lumMod val="75000"/>
            </a:schemeClr>
          </a:solidFill>
          <a:ln>
            <a:solidFill>
              <a:srgbClr val="95373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graphicFrame>
        <p:nvGraphicFramePr>
          <p:cNvPr id="9" name="Diagrama 8"/>
          <p:cNvGraphicFramePr/>
          <p:nvPr>
            <p:extLst>
              <p:ext uri="{D42A27DB-BD31-4B8C-83A1-F6EECF244321}">
                <p14:modId xmlns:p14="http://schemas.microsoft.com/office/powerpoint/2010/main" val="3354121077"/>
              </p:ext>
            </p:extLst>
          </p:nvPr>
        </p:nvGraphicFramePr>
        <p:xfrm>
          <a:off x="6014226" y="3952649"/>
          <a:ext cx="3684409" cy="22415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sp>
        <p:nvSpPr>
          <p:cNvPr id="10" name="Rectángulo redondeado 9"/>
          <p:cNvSpPr/>
          <p:nvPr/>
        </p:nvSpPr>
        <p:spPr>
          <a:xfrm>
            <a:off x="8145693" y="6245442"/>
            <a:ext cx="3398837" cy="544512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dirty="0"/>
              <a:t> </a:t>
            </a:r>
          </a:p>
          <a:p>
            <a:pPr algn="ctr">
              <a:defRPr/>
            </a:pPr>
            <a:r>
              <a:rPr lang="es-ES" dirty="0">
                <a:solidFill>
                  <a:schemeClr val="bg1"/>
                </a:solidFill>
              </a:rPr>
              <a:t>Cultivares, </a:t>
            </a:r>
            <a:r>
              <a:rPr lang="es-ES" dirty="0"/>
              <a:t>Razas/Poblaciones </a:t>
            </a:r>
            <a:r>
              <a:rPr lang="es-ES" dirty="0" err="1"/>
              <a:t>Bioproductos</a:t>
            </a:r>
            <a:r>
              <a:rPr lang="es-ES" dirty="0"/>
              <a:t> </a:t>
            </a:r>
          </a:p>
          <a:p>
            <a:pPr algn="ctr">
              <a:defRPr/>
            </a:pPr>
            <a:endParaRPr lang="es-ES" dirty="0"/>
          </a:p>
        </p:txBody>
      </p:sp>
      <p:sp>
        <p:nvSpPr>
          <p:cNvPr id="11" name="Rectángulo redondeado 10"/>
          <p:cNvSpPr/>
          <p:nvPr/>
        </p:nvSpPr>
        <p:spPr>
          <a:xfrm>
            <a:off x="3921948" y="1537115"/>
            <a:ext cx="4294019" cy="269875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dirty="0"/>
              <a:t>Plataformas </a:t>
            </a:r>
            <a:r>
              <a:rPr lang="es-ES" dirty="0" err="1"/>
              <a:t>Agrobiodiversidad</a:t>
            </a:r>
            <a:endParaRPr lang="es-ES" dirty="0"/>
          </a:p>
        </p:txBody>
      </p:sp>
      <p:pic>
        <p:nvPicPr>
          <p:cNvPr id="12" name="Imagen 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940" y="4000637"/>
            <a:ext cx="700087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agen 1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940" y="4816211"/>
            <a:ext cx="700087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Imagen 4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5773" y="4018140"/>
            <a:ext cx="581025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5773" y="4829969"/>
            <a:ext cx="58102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Imagen 17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0764" y="5636815"/>
            <a:ext cx="581025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Imagen 19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6365" y="5654411"/>
            <a:ext cx="700088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98531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Imagen 64"/>
          <p:cNvPicPr>
            <a:picLocks noChangeAspect="1"/>
          </p:cNvPicPr>
          <p:nvPr/>
        </p:nvPicPr>
        <p:blipFill rotWithShape="1">
          <a:blip r:embed="rId3"/>
          <a:srcRect l="11796" t="6970" r="30273"/>
          <a:stretch/>
        </p:blipFill>
        <p:spPr>
          <a:xfrm>
            <a:off x="9472547" y="1599818"/>
            <a:ext cx="2560856" cy="4889604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70399" y="403347"/>
            <a:ext cx="8030947" cy="629818"/>
          </a:xfrm>
        </p:spPr>
        <p:txBody>
          <a:bodyPr/>
          <a:lstStyle/>
          <a:p>
            <a:pPr algn="ctr">
              <a:defRPr/>
            </a:pPr>
            <a:r>
              <a:rPr lang="es-CO" dirty="0" smtClean="0">
                <a:solidFill>
                  <a:schemeClr val="bg2">
                    <a:lumMod val="25000"/>
                  </a:schemeClr>
                </a:solidFill>
              </a:rPr>
              <a:t>Fortalecimiento de capacidades</a:t>
            </a:r>
            <a:br>
              <a:rPr lang="es-CO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es-CO" dirty="0" smtClean="0">
                <a:solidFill>
                  <a:schemeClr val="bg2">
                    <a:lumMod val="25000"/>
                  </a:schemeClr>
                </a:solidFill>
              </a:rPr>
              <a:t>Recurso Humano de </a:t>
            </a:r>
            <a:r>
              <a:rPr lang="es-CO" dirty="0" err="1" smtClean="0">
                <a:solidFill>
                  <a:schemeClr val="bg2">
                    <a:lumMod val="25000"/>
                  </a:schemeClr>
                </a:solidFill>
              </a:rPr>
              <a:t>I+D+i</a:t>
            </a:r>
            <a:endParaRPr lang="es-CO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8" name="CuadroTexto 17"/>
          <p:cNvSpPr txBox="1"/>
          <p:nvPr/>
        </p:nvSpPr>
        <p:spPr>
          <a:xfrm>
            <a:off x="476503" y="2540736"/>
            <a:ext cx="207657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s-CO" sz="1200" dirty="0" smtClean="0"/>
              <a:t>Inicia proyección </a:t>
            </a:r>
            <a:r>
              <a:rPr lang="es-CO" sz="1200" dirty="0"/>
              <a:t>del recurso </a:t>
            </a:r>
            <a:r>
              <a:rPr lang="es-CO" sz="1200" dirty="0" smtClean="0"/>
              <a:t>humano</a:t>
            </a:r>
            <a:endParaRPr lang="es-CO" sz="1200" dirty="0"/>
          </a:p>
          <a:p>
            <a:pPr marL="128588" indent="-128588">
              <a:buFont typeface="Arial" panose="020B0604020202020204" pitchFamily="34" charset="0"/>
              <a:buChar char="•"/>
              <a:defRPr/>
            </a:pPr>
            <a:r>
              <a:rPr lang="es-CO" sz="1200" dirty="0"/>
              <a:t>60 PhD </a:t>
            </a:r>
          </a:p>
          <a:p>
            <a:pPr marL="128588" indent="-128588">
              <a:buFont typeface="Arial" panose="020B0604020202020204" pitchFamily="34" charset="0"/>
              <a:buChar char="•"/>
              <a:defRPr/>
            </a:pPr>
            <a:r>
              <a:rPr lang="es-CO" sz="1200" dirty="0"/>
              <a:t>87 Master</a:t>
            </a:r>
          </a:p>
          <a:p>
            <a:pPr marL="128588" indent="-128588">
              <a:buFont typeface="Arial" panose="020B0604020202020204" pitchFamily="34" charset="0"/>
              <a:buChar char="•"/>
              <a:defRPr/>
            </a:pPr>
            <a:r>
              <a:rPr lang="es-CO" sz="1200" dirty="0"/>
              <a:t>22 Profesionales de </a:t>
            </a:r>
            <a:r>
              <a:rPr lang="es-CO" sz="1200" dirty="0" smtClean="0"/>
              <a:t>Inv.</a:t>
            </a:r>
            <a:endParaRPr lang="es-CO" sz="1200" dirty="0"/>
          </a:p>
        </p:txBody>
      </p:sp>
      <p:grpSp>
        <p:nvGrpSpPr>
          <p:cNvPr id="15" name="Grupo 14"/>
          <p:cNvGrpSpPr>
            <a:grpSpLocks/>
          </p:cNvGrpSpPr>
          <p:nvPr/>
        </p:nvGrpSpPr>
        <p:grpSpPr bwMode="auto">
          <a:xfrm>
            <a:off x="964166" y="3482186"/>
            <a:ext cx="1062666" cy="2531612"/>
            <a:chOff x="1429709" y="3475038"/>
            <a:chExt cx="1062666" cy="2531612"/>
          </a:xfrm>
        </p:grpSpPr>
        <p:grpSp>
          <p:nvGrpSpPr>
            <p:cNvPr id="6200" name="Grupo 3"/>
            <p:cNvGrpSpPr>
              <a:grpSpLocks/>
            </p:cNvGrpSpPr>
            <p:nvPr/>
          </p:nvGrpSpPr>
          <p:grpSpPr bwMode="auto">
            <a:xfrm>
              <a:off x="1429709" y="3595687"/>
              <a:ext cx="1062666" cy="2410963"/>
              <a:chOff x="1429709" y="3595687"/>
              <a:chExt cx="1062666" cy="2410963"/>
            </a:xfrm>
          </p:grpSpPr>
          <p:sp>
            <p:nvSpPr>
              <p:cNvPr id="28" name="Diagrama de flujo: conector 27"/>
              <p:cNvSpPr/>
              <p:nvPr/>
            </p:nvSpPr>
            <p:spPr>
              <a:xfrm>
                <a:off x="1462088" y="3595687"/>
                <a:ext cx="611187" cy="576000"/>
              </a:xfrm>
              <a:prstGeom prst="flowChartConnector">
                <a:avLst/>
              </a:prstGeom>
              <a:ln/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s-CO" sz="900" b="1" dirty="0"/>
                  <a:t>2011</a:t>
                </a:r>
              </a:p>
            </p:txBody>
          </p:sp>
          <p:cxnSp>
            <p:nvCxnSpPr>
              <p:cNvPr id="29" name="Conector recto 28"/>
              <p:cNvCxnSpPr/>
              <p:nvPr/>
            </p:nvCxnSpPr>
            <p:spPr>
              <a:xfrm>
                <a:off x="2111375" y="3894138"/>
                <a:ext cx="381000" cy="0"/>
              </a:xfrm>
              <a:prstGeom prst="line">
                <a:avLst/>
              </a:prstGeom>
              <a:ln>
                <a:tailEnd type="oval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31" name="Conector recto 30"/>
              <p:cNvCxnSpPr/>
              <p:nvPr/>
            </p:nvCxnSpPr>
            <p:spPr>
              <a:xfrm>
                <a:off x="1749425" y="4187825"/>
                <a:ext cx="0" cy="1116000"/>
              </a:xfrm>
              <a:prstGeom prst="line">
                <a:avLst/>
              </a:prstGeom>
              <a:ln>
                <a:tailEnd type="oval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sp>
            <p:nvSpPr>
              <p:cNvPr id="34" name="Diagrama de flujo: conector 33"/>
              <p:cNvSpPr/>
              <p:nvPr/>
            </p:nvSpPr>
            <p:spPr>
              <a:xfrm>
                <a:off x="1429709" y="5358650"/>
                <a:ext cx="648000" cy="648000"/>
              </a:xfrm>
              <a:prstGeom prst="flowChartConnector">
                <a:avLst/>
              </a:prstGeom>
              <a:ln w="41275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s-CO" sz="1050" b="1" dirty="0"/>
                  <a:t>2%</a:t>
                </a:r>
              </a:p>
            </p:txBody>
          </p:sp>
        </p:grpSp>
        <p:sp>
          <p:nvSpPr>
            <p:cNvPr id="38" name="Arco 37"/>
            <p:cNvSpPr/>
            <p:nvPr/>
          </p:nvSpPr>
          <p:spPr>
            <a:xfrm rot="6152636">
              <a:off x="1472407" y="3548856"/>
              <a:ext cx="730250" cy="582613"/>
            </a:xfrm>
            <a:prstGeom prst="arc">
              <a:avLst/>
            </a:prstGeom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s-CO" dirty="0"/>
            </a:p>
          </p:txBody>
        </p:sp>
      </p:grpSp>
      <p:grpSp>
        <p:nvGrpSpPr>
          <p:cNvPr id="20" name="Grupo 19"/>
          <p:cNvGrpSpPr>
            <a:grpSpLocks/>
          </p:cNvGrpSpPr>
          <p:nvPr/>
        </p:nvGrpSpPr>
        <p:grpSpPr bwMode="auto">
          <a:xfrm>
            <a:off x="2286809" y="1825570"/>
            <a:ext cx="1043800" cy="2484996"/>
            <a:chOff x="2554288" y="1826654"/>
            <a:chExt cx="1043800" cy="2484996"/>
          </a:xfrm>
        </p:grpSpPr>
        <p:sp>
          <p:nvSpPr>
            <p:cNvPr id="46" name="Arco 45"/>
            <p:cNvSpPr/>
            <p:nvPr/>
          </p:nvSpPr>
          <p:spPr>
            <a:xfrm rot="16200000">
              <a:off x="2828925" y="3609975"/>
              <a:ext cx="800100" cy="603250"/>
            </a:xfrm>
            <a:prstGeom prst="arc">
              <a:avLst/>
            </a:prstGeom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s-CO" dirty="0"/>
            </a:p>
          </p:txBody>
        </p:sp>
        <p:grpSp>
          <p:nvGrpSpPr>
            <p:cNvPr id="6195" name="Grupo 4"/>
            <p:cNvGrpSpPr>
              <a:grpSpLocks/>
            </p:cNvGrpSpPr>
            <p:nvPr/>
          </p:nvGrpSpPr>
          <p:grpSpPr bwMode="auto">
            <a:xfrm>
              <a:off x="2554288" y="1826654"/>
              <a:ext cx="1043800" cy="2284708"/>
              <a:chOff x="2554288" y="1826654"/>
              <a:chExt cx="1043800" cy="2284708"/>
            </a:xfrm>
          </p:grpSpPr>
          <p:sp>
            <p:nvSpPr>
              <p:cNvPr id="40" name="Diagrama de flujo: conector 39"/>
              <p:cNvSpPr/>
              <p:nvPr/>
            </p:nvSpPr>
            <p:spPr>
              <a:xfrm>
                <a:off x="2986088" y="3535362"/>
                <a:ext cx="612000" cy="576000"/>
              </a:xfrm>
              <a:prstGeom prst="flowChartConnector">
                <a:avLst/>
              </a:prstGeom>
              <a:ln/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s-CO" sz="900" dirty="0"/>
                  <a:t>2012</a:t>
                </a:r>
              </a:p>
            </p:txBody>
          </p:sp>
          <p:cxnSp>
            <p:nvCxnSpPr>
              <p:cNvPr id="41" name="Conector recto 40"/>
              <p:cNvCxnSpPr/>
              <p:nvPr/>
            </p:nvCxnSpPr>
            <p:spPr>
              <a:xfrm>
                <a:off x="2554288" y="3898900"/>
                <a:ext cx="373062" cy="0"/>
              </a:xfrm>
              <a:prstGeom prst="line">
                <a:avLst/>
              </a:prstGeom>
              <a:ln>
                <a:headEnd type="oval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42" name="Conector recto 41"/>
              <p:cNvCxnSpPr/>
              <p:nvPr/>
            </p:nvCxnSpPr>
            <p:spPr>
              <a:xfrm>
                <a:off x="3219450" y="2524969"/>
                <a:ext cx="0" cy="972000"/>
              </a:xfrm>
              <a:prstGeom prst="line">
                <a:avLst/>
              </a:prstGeom>
              <a:ln>
                <a:headEnd type="oval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45" name="Diagrama de flujo: conector 44"/>
              <p:cNvSpPr/>
              <p:nvPr/>
            </p:nvSpPr>
            <p:spPr>
              <a:xfrm>
                <a:off x="2902761" y="1826654"/>
                <a:ext cx="648000" cy="648000"/>
              </a:xfrm>
              <a:prstGeom prst="flowChartConnector">
                <a:avLst/>
              </a:prstGeom>
              <a:ln w="41275">
                <a:solidFill>
                  <a:schemeClr val="accent2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s-CO" sz="1050" b="1" dirty="0"/>
                  <a:t>5%</a:t>
                </a:r>
              </a:p>
            </p:txBody>
          </p:sp>
        </p:grpSp>
      </p:grpSp>
      <p:grpSp>
        <p:nvGrpSpPr>
          <p:cNvPr id="14" name="Grupo 13"/>
          <p:cNvGrpSpPr>
            <a:grpSpLocks/>
          </p:cNvGrpSpPr>
          <p:nvPr/>
        </p:nvGrpSpPr>
        <p:grpSpPr bwMode="auto">
          <a:xfrm>
            <a:off x="42664" y="1855023"/>
            <a:ext cx="832248" cy="2449533"/>
            <a:chOff x="374650" y="1896563"/>
            <a:chExt cx="832248" cy="2449533"/>
          </a:xfrm>
        </p:grpSpPr>
        <p:sp>
          <p:nvSpPr>
            <p:cNvPr id="10" name="Arco 9"/>
            <p:cNvSpPr/>
            <p:nvPr/>
          </p:nvSpPr>
          <p:spPr>
            <a:xfrm rot="16200000">
              <a:off x="449478" y="3644421"/>
              <a:ext cx="800100" cy="603250"/>
            </a:xfrm>
            <a:prstGeom prst="arc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s-CO" dirty="0"/>
            </a:p>
          </p:txBody>
        </p:sp>
        <p:grpSp>
          <p:nvGrpSpPr>
            <p:cNvPr id="6188" name="Grupo 2"/>
            <p:cNvGrpSpPr>
              <a:grpSpLocks/>
            </p:cNvGrpSpPr>
            <p:nvPr/>
          </p:nvGrpSpPr>
          <p:grpSpPr bwMode="auto">
            <a:xfrm>
              <a:off x="374650" y="1896563"/>
              <a:ext cx="832248" cy="2320980"/>
              <a:chOff x="374650" y="1896563"/>
              <a:chExt cx="832248" cy="2320980"/>
            </a:xfrm>
          </p:grpSpPr>
          <p:sp>
            <p:nvSpPr>
              <p:cNvPr id="7" name="Diagrama de flujo: conector 6"/>
              <p:cNvSpPr/>
              <p:nvPr/>
            </p:nvSpPr>
            <p:spPr>
              <a:xfrm>
                <a:off x="594898" y="3641543"/>
                <a:ext cx="612000" cy="576000"/>
              </a:xfrm>
              <a:prstGeom prst="flowChartConnector">
                <a:avLst/>
              </a:pr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s-CO" sz="900" b="1" dirty="0"/>
                  <a:t>2010</a:t>
                </a:r>
              </a:p>
            </p:txBody>
          </p:sp>
          <p:cxnSp>
            <p:nvCxnSpPr>
              <p:cNvPr id="9" name="Conector recto 8"/>
              <p:cNvCxnSpPr/>
              <p:nvPr/>
            </p:nvCxnSpPr>
            <p:spPr>
              <a:xfrm>
                <a:off x="374650" y="3930650"/>
                <a:ext cx="180000" cy="0"/>
              </a:xfrm>
              <a:prstGeom prst="line">
                <a:avLst/>
              </a:prstGeom>
              <a:ln>
                <a:head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Conector recto 11"/>
              <p:cNvCxnSpPr/>
              <p:nvPr/>
            </p:nvCxnSpPr>
            <p:spPr>
              <a:xfrm>
                <a:off x="849527" y="2586555"/>
                <a:ext cx="0" cy="972000"/>
              </a:xfrm>
              <a:prstGeom prst="line">
                <a:avLst/>
              </a:prstGeom>
              <a:ln>
                <a:head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Diagrama de flujo: conector 16"/>
              <p:cNvSpPr/>
              <p:nvPr/>
            </p:nvSpPr>
            <p:spPr>
              <a:xfrm>
                <a:off x="534089" y="1896563"/>
                <a:ext cx="648000" cy="648000"/>
              </a:xfrm>
              <a:prstGeom prst="flowChartConnector">
                <a:avLst/>
              </a:prstGeom>
              <a:ln w="41275"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s-CO" sz="1000" dirty="0"/>
                  <a:t>Línea base</a:t>
                </a:r>
              </a:p>
            </p:txBody>
          </p:sp>
        </p:grpSp>
      </p:grpSp>
      <p:sp>
        <p:nvSpPr>
          <p:cNvPr id="86" name="CuadroTexto 85"/>
          <p:cNvSpPr txBox="1"/>
          <p:nvPr/>
        </p:nvSpPr>
        <p:spPr>
          <a:xfrm>
            <a:off x="1253247" y="4193010"/>
            <a:ext cx="200987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s-CO" sz="1200" dirty="0"/>
              <a:t>F</a:t>
            </a:r>
            <a:r>
              <a:rPr lang="es-CO" sz="1200" dirty="0" smtClean="0"/>
              <a:t>ortalecimiento del </a:t>
            </a:r>
            <a:r>
              <a:rPr lang="es-CO" sz="1200" dirty="0"/>
              <a:t>personal </a:t>
            </a:r>
            <a:r>
              <a:rPr lang="es-CO" sz="1200" dirty="0" err="1"/>
              <a:t>MSc</a:t>
            </a:r>
            <a:r>
              <a:rPr lang="es-CO" sz="1200" dirty="0"/>
              <a:t> a pesar de la situación financiera del </a:t>
            </a:r>
            <a:r>
              <a:rPr lang="es-CO" sz="1200" dirty="0" smtClean="0"/>
              <a:t>momento</a:t>
            </a:r>
            <a:endParaRPr lang="es-CO" sz="1200" dirty="0"/>
          </a:p>
          <a:p>
            <a:pPr marL="128588" indent="-128588">
              <a:buFont typeface="Arial" panose="020B0604020202020204" pitchFamily="34" charset="0"/>
              <a:buChar char="•"/>
              <a:defRPr/>
            </a:pPr>
            <a:r>
              <a:rPr lang="es-CO" sz="1200" dirty="0"/>
              <a:t>58 PhD </a:t>
            </a:r>
          </a:p>
          <a:p>
            <a:pPr marL="128588" indent="-128588">
              <a:buFont typeface="Arial" panose="020B0604020202020204" pitchFamily="34" charset="0"/>
              <a:buChar char="•"/>
              <a:defRPr/>
            </a:pPr>
            <a:r>
              <a:rPr lang="es-CO" sz="1200" dirty="0"/>
              <a:t>88 Master</a:t>
            </a:r>
          </a:p>
          <a:p>
            <a:pPr marL="128588" indent="-128588">
              <a:buFont typeface="Arial" panose="020B0604020202020204" pitchFamily="34" charset="0"/>
              <a:buChar char="•"/>
              <a:defRPr/>
            </a:pPr>
            <a:r>
              <a:rPr lang="es-CO" sz="1200" dirty="0"/>
              <a:t>26 Profesionales de </a:t>
            </a:r>
            <a:r>
              <a:rPr lang="es-CO" sz="1200" dirty="0" smtClean="0"/>
              <a:t>Inv.</a:t>
            </a:r>
            <a:endParaRPr lang="es-CO" sz="1200" dirty="0"/>
          </a:p>
        </p:txBody>
      </p:sp>
      <p:sp>
        <p:nvSpPr>
          <p:cNvPr id="4" name="CuadroTexto 3"/>
          <p:cNvSpPr txBox="1"/>
          <p:nvPr/>
        </p:nvSpPr>
        <p:spPr>
          <a:xfrm>
            <a:off x="9711975" y="2440164"/>
            <a:ext cx="12106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400" b="1" dirty="0" smtClean="0"/>
              <a:t>HOY</a:t>
            </a:r>
            <a:endParaRPr lang="es-CO" sz="2400" b="1" dirty="0"/>
          </a:p>
        </p:txBody>
      </p:sp>
      <p:sp>
        <p:nvSpPr>
          <p:cNvPr id="62" name="CuadroTexto 61"/>
          <p:cNvSpPr txBox="1"/>
          <p:nvPr/>
        </p:nvSpPr>
        <p:spPr>
          <a:xfrm>
            <a:off x="2915908" y="2559590"/>
            <a:ext cx="238045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s-CO" sz="1200" dirty="0" smtClean="0"/>
              <a:t>Fortalecimiento </a:t>
            </a:r>
            <a:r>
              <a:rPr lang="es-CO" sz="1200" dirty="0"/>
              <a:t>del </a:t>
            </a:r>
            <a:r>
              <a:rPr lang="es-CO" sz="1200" dirty="0" smtClean="0"/>
              <a:t>equipo de investigación </a:t>
            </a:r>
            <a:r>
              <a:rPr lang="es-CO" sz="1200" dirty="0" err="1" smtClean="0"/>
              <a:t>MSC</a:t>
            </a:r>
            <a:r>
              <a:rPr lang="es-CO" sz="1200" dirty="0" smtClean="0"/>
              <a:t> y profesional</a:t>
            </a:r>
            <a:endParaRPr lang="es-CO" sz="1200" dirty="0"/>
          </a:p>
          <a:p>
            <a:pPr marL="128588" indent="-128588">
              <a:buFont typeface="Arial" panose="020B0604020202020204" pitchFamily="34" charset="0"/>
              <a:buChar char="•"/>
              <a:defRPr/>
            </a:pPr>
            <a:r>
              <a:rPr lang="es-CO" sz="1200" dirty="0"/>
              <a:t>  57 PhD </a:t>
            </a:r>
          </a:p>
          <a:p>
            <a:pPr marL="128588" indent="-128588">
              <a:buFont typeface="Arial" panose="020B0604020202020204" pitchFamily="34" charset="0"/>
              <a:buChar char="•"/>
              <a:defRPr/>
            </a:pPr>
            <a:r>
              <a:rPr lang="es-CO" sz="1200" dirty="0"/>
              <a:t>  94 Master</a:t>
            </a:r>
          </a:p>
          <a:p>
            <a:pPr marL="128588" indent="-128588">
              <a:buFont typeface="Arial" panose="020B0604020202020204" pitchFamily="34" charset="0"/>
              <a:buChar char="•"/>
              <a:defRPr/>
            </a:pPr>
            <a:r>
              <a:rPr lang="es-CO" sz="1200" dirty="0"/>
              <a:t> 30  Profesionales de </a:t>
            </a:r>
            <a:r>
              <a:rPr lang="es-CO" sz="1200" dirty="0" smtClean="0"/>
              <a:t>Inv.</a:t>
            </a:r>
            <a:endParaRPr lang="es-CO" sz="1200" dirty="0"/>
          </a:p>
        </p:txBody>
      </p:sp>
      <p:sp>
        <p:nvSpPr>
          <p:cNvPr id="66" name="CuadroTexto 65"/>
          <p:cNvSpPr txBox="1"/>
          <p:nvPr/>
        </p:nvSpPr>
        <p:spPr>
          <a:xfrm>
            <a:off x="3665302" y="4219479"/>
            <a:ext cx="213547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s-CO" sz="1200" dirty="0" smtClean="0"/>
              <a:t>Crecimiento </a:t>
            </a:r>
            <a:r>
              <a:rPr lang="es-CO" sz="1200" dirty="0"/>
              <a:t>del equipo </a:t>
            </a:r>
            <a:r>
              <a:rPr lang="es-CO" sz="1200" dirty="0" smtClean="0"/>
              <a:t>de </a:t>
            </a:r>
            <a:r>
              <a:rPr lang="es-CO" sz="1200" dirty="0"/>
              <a:t>investigación</a:t>
            </a:r>
          </a:p>
          <a:p>
            <a:pPr marL="128588" indent="-128588">
              <a:buFont typeface="Arial" panose="020B0604020202020204" pitchFamily="34" charset="0"/>
              <a:buChar char="•"/>
              <a:defRPr/>
            </a:pPr>
            <a:r>
              <a:rPr lang="es-CO" sz="1200" dirty="0"/>
              <a:t>  60  PhD </a:t>
            </a:r>
          </a:p>
          <a:p>
            <a:pPr marL="128588" indent="-128588">
              <a:buFont typeface="Arial" panose="020B0604020202020204" pitchFamily="34" charset="0"/>
              <a:buChar char="•"/>
              <a:defRPr/>
            </a:pPr>
            <a:r>
              <a:rPr lang="es-CO" sz="1200" dirty="0"/>
              <a:t>104 Master</a:t>
            </a:r>
          </a:p>
          <a:p>
            <a:pPr marL="128588" indent="-128588">
              <a:buFont typeface="Arial" panose="020B0604020202020204" pitchFamily="34" charset="0"/>
              <a:buChar char="•"/>
              <a:defRPr/>
            </a:pPr>
            <a:r>
              <a:rPr lang="es-CO" sz="1200" dirty="0"/>
              <a:t>  34  Profesionales de </a:t>
            </a:r>
            <a:r>
              <a:rPr lang="es-CO" sz="1200" dirty="0" smtClean="0"/>
              <a:t>Inv.</a:t>
            </a:r>
            <a:endParaRPr lang="es-CO" sz="1200" dirty="0"/>
          </a:p>
        </p:txBody>
      </p:sp>
      <p:grpSp>
        <p:nvGrpSpPr>
          <p:cNvPr id="67" name="Grupo 66"/>
          <p:cNvGrpSpPr>
            <a:grpSpLocks/>
          </p:cNvGrpSpPr>
          <p:nvPr/>
        </p:nvGrpSpPr>
        <p:grpSpPr bwMode="auto">
          <a:xfrm>
            <a:off x="3393003" y="3462779"/>
            <a:ext cx="1052183" cy="2544814"/>
            <a:chOff x="3570617" y="3440113"/>
            <a:chExt cx="1052183" cy="2544814"/>
          </a:xfrm>
        </p:grpSpPr>
        <p:cxnSp>
          <p:nvCxnSpPr>
            <p:cNvPr id="68" name="Conector recto 67"/>
            <p:cNvCxnSpPr/>
            <p:nvPr/>
          </p:nvCxnSpPr>
          <p:spPr>
            <a:xfrm>
              <a:off x="4249738" y="3878263"/>
              <a:ext cx="373062" cy="0"/>
            </a:xfrm>
            <a:prstGeom prst="line">
              <a:avLst/>
            </a:prstGeom>
            <a:ln>
              <a:tailEnd type="oval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grpSp>
          <p:nvGrpSpPr>
            <p:cNvPr id="69" name="Grupo 5"/>
            <p:cNvGrpSpPr>
              <a:grpSpLocks/>
            </p:cNvGrpSpPr>
            <p:nvPr/>
          </p:nvGrpSpPr>
          <p:grpSpPr bwMode="auto">
            <a:xfrm>
              <a:off x="3570617" y="3440113"/>
              <a:ext cx="682296" cy="2544814"/>
              <a:chOff x="3570617" y="3440113"/>
              <a:chExt cx="682296" cy="2544814"/>
            </a:xfrm>
          </p:grpSpPr>
          <p:sp>
            <p:nvSpPr>
              <p:cNvPr id="72" name="Diagrama de flujo: conector 48"/>
              <p:cNvSpPr/>
              <p:nvPr/>
            </p:nvSpPr>
            <p:spPr>
              <a:xfrm>
                <a:off x="3590924" y="3568699"/>
                <a:ext cx="612000" cy="576000"/>
              </a:xfrm>
              <a:prstGeom prst="flowChartConnector">
                <a:avLst/>
              </a:prstGeom>
              <a:ln/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s-CO" sz="900" b="1" dirty="0"/>
                  <a:t>2013</a:t>
                </a:r>
              </a:p>
            </p:txBody>
          </p:sp>
          <p:sp>
            <p:nvSpPr>
              <p:cNvPr id="73" name="Diagrama de flujo: conector 53"/>
              <p:cNvSpPr/>
              <p:nvPr/>
            </p:nvSpPr>
            <p:spPr>
              <a:xfrm>
                <a:off x="3570617" y="5336927"/>
                <a:ext cx="648000" cy="648000"/>
              </a:xfrm>
              <a:prstGeom prst="flowChartConnector">
                <a:avLst/>
              </a:prstGeom>
              <a:ln w="41275"/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s-CO" sz="1050" b="1" dirty="0"/>
                  <a:t>9%</a:t>
                </a:r>
              </a:p>
            </p:txBody>
          </p:sp>
          <p:sp>
            <p:nvSpPr>
              <p:cNvPr id="81" name="Arco 80"/>
              <p:cNvSpPr/>
              <p:nvPr/>
            </p:nvSpPr>
            <p:spPr>
              <a:xfrm rot="6152636">
                <a:off x="3600450" y="3519488"/>
                <a:ext cx="731837" cy="573088"/>
              </a:xfrm>
              <a:prstGeom prst="arc">
                <a:avLst/>
              </a:prstGeom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CO" dirty="0"/>
              </a:p>
            </p:txBody>
          </p:sp>
          <p:cxnSp>
            <p:nvCxnSpPr>
              <p:cNvPr id="82" name="Conector recto 81"/>
              <p:cNvCxnSpPr/>
              <p:nvPr/>
            </p:nvCxnSpPr>
            <p:spPr>
              <a:xfrm flipH="1">
                <a:off x="3887788" y="4164013"/>
                <a:ext cx="0" cy="1116000"/>
              </a:xfrm>
              <a:prstGeom prst="line">
                <a:avLst/>
              </a:prstGeom>
              <a:ln>
                <a:tailEnd type="oval"/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</p:grpSp>
      </p:grpSp>
      <p:sp>
        <p:nvSpPr>
          <p:cNvPr id="83" name="CuadroTexto 82"/>
          <p:cNvSpPr txBox="1"/>
          <p:nvPr/>
        </p:nvSpPr>
        <p:spPr>
          <a:xfrm>
            <a:off x="5256812" y="2535821"/>
            <a:ext cx="2057101" cy="101566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buClr>
                <a:srgbClr val="7030A0"/>
              </a:buClr>
              <a:buSzPct val="105000"/>
              <a:defRPr/>
            </a:pPr>
            <a:r>
              <a:rPr lang="es-CO" sz="1200" dirty="0" smtClean="0"/>
              <a:t>Vinculación </a:t>
            </a:r>
            <a:r>
              <a:rPr lang="es-CO" sz="1200" dirty="0"/>
              <a:t>de PhD del programa </a:t>
            </a:r>
            <a:r>
              <a:rPr lang="es-CO" sz="1200" i="1" dirty="0" smtClean="0"/>
              <a:t>Es tiempo </a:t>
            </a:r>
            <a:r>
              <a:rPr lang="es-CO" sz="1200" i="1" dirty="0"/>
              <a:t>de volver</a:t>
            </a:r>
          </a:p>
          <a:p>
            <a:pPr marL="128588" indent="-128588">
              <a:buClr>
                <a:srgbClr val="7030A0"/>
              </a:buClr>
              <a:buSzPct val="105000"/>
              <a:buFont typeface="Arial" panose="020B0604020202020204" pitchFamily="34" charset="0"/>
              <a:buChar char="•"/>
              <a:defRPr/>
            </a:pPr>
            <a:r>
              <a:rPr lang="es-CO" sz="1200" dirty="0"/>
              <a:t> </a:t>
            </a:r>
            <a:r>
              <a:rPr lang="es-CO" sz="1200" dirty="0" smtClean="0"/>
              <a:t>79 </a:t>
            </a:r>
            <a:r>
              <a:rPr lang="es-CO" sz="1200" dirty="0"/>
              <a:t>PhD </a:t>
            </a:r>
          </a:p>
          <a:p>
            <a:pPr marL="128588" indent="-128588">
              <a:buClr>
                <a:srgbClr val="7030A0"/>
              </a:buClr>
              <a:buSzPct val="105000"/>
              <a:buFont typeface="Arial" panose="020B0604020202020204" pitchFamily="34" charset="0"/>
              <a:buChar char="•"/>
              <a:defRPr/>
            </a:pPr>
            <a:r>
              <a:rPr lang="es-CO" sz="1200" dirty="0"/>
              <a:t>115 Master</a:t>
            </a:r>
          </a:p>
          <a:p>
            <a:pPr marL="128588" indent="-128588">
              <a:buClr>
                <a:srgbClr val="7030A0"/>
              </a:buClr>
              <a:buSzPct val="105000"/>
              <a:buFont typeface="Arial" panose="020B0604020202020204" pitchFamily="34" charset="0"/>
              <a:buChar char="•"/>
              <a:defRPr/>
            </a:pPr>
            <a:r>
              <a:rPr lang="es-CO" sz="1200" dirty="0"/>
              <a:t>  42 Profesionales de </a:t>
            </a:r>
            <a:r>
              <a:rPr lang="es-CO" sz="1200" dirty="0" err="1" smtClean="0"/>
              <a:t>Inv</a:t>
            </a:r>
            <a:endParaRPr lang="es-CO" sz="1200" dirty="0"/>
          </a:p>
        </p:txBody>
      </p:sp>
      <p:grpSp>
        <p:nvGrpSpPr>
          <p:cNvPr id="84" name="Grupo 83"/>
          <p:cNvGrpSpPr>
            <a:grpSpLocks/>
          </p:cNvGrpSpPr>
          <p:nvPr/>
        </p:nvGrpSpPr>
        <p:grpSpPr bwMode="auto">
          <a:xfrm>
            <a:off x="4661844" y="1842225"/>
            <a:ext cx="997761" cy="2430027"/>
            <a:chOff x="4630738" y="1814948"/>
            <a:chExt cx="997761" cy="2430027"/>
          </a:xfrm>
        </p:grpSpPr>
        <p:sp>
          <p:nvSpPr>
            <p:cNvPr id="85" name="Diagrama de flujo: conector 43"/>
            <p:cNvSpPr/>
            <p:nvPr/>
          </p:nvSpPr>
          <p:spPr>
            <a:xfrm>
              <a:off x="5016499" y="3551237"/>
              <a:ext cx="612000" cy="576000"/>
            </a:xfrm>
            <a:prstGeom prst="flowChartConnector">
              <a:avLst/>
            </a:prstGeom>
            <a:solidFill>
              <a:srgbClr val="7030A0"/>
            </a:solidFill>
            <a:ln w="41275">
              <a:solidFill>
                <a:srgbClr val="7030A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s-CO" sz="800" dirty="0">
                  <a:solidFill>
                    <a:schemeClr val="bg1"/>
                  </a:solidFill>
                </a:rPr>
                <a:t>2014</a:t>
              </a:r>
            </a:p>
          </p:txBody>
        </p:sp>
        <p:cxnSp>
          <p:nvCxnSpPr>
            <p:cNvPr id="89" name="Conector recto 88"/>
            <p:cNvCxnSpPr/>
            <p:nvPr/>
          </p:nvCxnSpPr>
          <p:spPr>
            <a:xfrm>
              <a:off x="4630738" y="3876675"/>
              <a:ext cx="320675" cy="0"/>
            </a:xfrm>
            <a:prstGeom prst="line">
              <a:avLst/>
            </a:prstGeom>
            <a:ln>
              <a:solidFill>
                <a:srgbClr val="7030A0"/>
              </a:solidFill>
              <a:headEnd type="oval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90" name="Diagrama de flujo: conector 50"/>
            <p:cNvSpPr/>
            <p:nvPr/>
          </p:nvSpPr>
          <p:spPr>
            <a:xfrm>
              <a:off x="4922209" y="1814948"/>
              <a:ext cx="648000" cy="648000"/>
            </a:xfrm>
            <a:prstGeom prst="flowChartConnector">
              <a:avLst/>
            </a:prstGeom>
            <a:ln w="41275">
              <a:solidFill>
                <a:srgbClr val="7030A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s-CO" sz="1000" b="1" dirty="0"/>
                <a:t>19%</a:t>
              </a:r>
            </a:p>
          </p:txBody>
        </p:sp>
        <p:sp>
          <p:nvSpPr>
            <p:cNvPr id="91" name="Arco 90"/>
            <p:cNvSpPr/>
            <p:nvPr/>
          </p:nvSpPr>
          <p:spPr>
            <a:xfrm rot="16200000">
              <a:off x="4864894" y="3586957"/>
              <a:ext cx="744537" cy="571500"/>
            </a:xfrm>
            <a:prstGeom prst="arc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s-CO" dirty="0"/>
            </a:p>
          </p:txBody>
        </p:sp>
        <p:cxnSp>
          <p:nvCxnSpPr>
            <p:cNvPr id="95" name="Conector recto 94"/>
            <p:cNvCxnSpPr/>
            <p:nvPr/>
          </p:nvCxnSpPr>
          <p:spPr>
            <a:xfrm>
              <a:off x="5243513" y="2494219"/>
              <a:ext cx="0" cy="1008000"/>
            </a:xfrm>
            <a:prstGeom prst="line">
              <a:avLst/>
            </a:prstGeom>
            <a:ln>
              <a:solidFill>
                <a:srgbClr val="7030A0"/>
              </a:solidFill>
              <a:headEnd type="oval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6" name="CuadroTexto 95"/>
          <p:cNvSpPr txBox="1"/>
          <p:nvPr/>
        </p:nvSpPr>
        <p:spPr>
          <a:xfrm>
            <a:off x="6101233" y="4206734"/>
            <a:ext cx="196876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chemeClr val="accent1"/>
              </a:buClr>
              <a:buSzPct val="105000"/>
              <a:defRPr/>
            </a:pPr>
            <a:r>
              <a:rPr lang="es-CO" sz="1200" dirty="0" smtClean="0"/>
              <a:t>Vinculación </a:t>
            </a:r>
            <a:r>
              <a:rPr lang="es-CO" sz="1200" dirty="0"/>
              <a:t>de PhD y Master a través de convocatorias</a:t>
            </a:r>
          </a:p>
          <a:p>
            <a:pPr marL="214313" indent="-214313">
              <a:buClr>
                <a:schemeClr val="accent1"/>
              </a:buClr>
              <a:buSzPct val="105000"/>
              <a:buFont typeface="Arial" panose="020B0604020202020204" pitchFamily="34" charset="0"/>
              <a:buChar char="•"/>
              <a:defRPr/>
            </a:pPr>
            <a:r>
              <a:rPr lang="es-CO" sz="1200" dirty="0"/>
              <a:t>103 PhD</a:t>
            </a:r>
          </a:p>
          <a:p>
            <a:pPr marL="214313" indent="-214313">
              <a:buClr>
                <a:schemeClr val="accent1"/>
              </a:buClr>
              <a:buSzPct val="105000"/>
              <a:buFont typeface="Arial" panose="020B0604020202020204" pitchFamily="34" charset="0"/>
              <a:buChar char="•"/>
              <a:defRPr/>
            </a:pPr>
            <a:r>
              <a:rPr lang="es-CO" sz="1200" dirty="0"/>
              <a:t>138 Master</a:t>
            </a:r>
          </a:p>
          <a:p>
            <a:pPr marL="214313" indent="-214313">
              <a:buClr>
                <a:schemeClr val="accent1"/>
              </a:buClr>
              <a:buSzPct val="105000"/>
              <a:buFont typeface="Arial" panose="020B0604020202020204" pitchFamily="34" charset="0"/>
              <a:buChar char="•"/>
              <a:defRPr/>
            </a:pPr>
            <a:r>
              <a:rPr lang="es-CO" sz="1200" dirty="0"/>
              <a:t>  43 Profesionales de </a:t>
            </a:r>
            <a:r>
              <a:rPr lang="es-CO" sz="1200" dirty="0" smtClean="0"/>
              <a:t>Inv.</a:t>
            </a:r>
            <a:endParaRPr lang="es-CO" sz="1200" dirty="0"/>
          </a:p>
        </p:txBody>
      </p:sp>
      <p:grpSp>
        <p:nvGrpSpPr>
          <p:cNvPr id="97" name="Grupo 96"/>
          <p:cNvGrpSpPr>
            <a:grpSpLocks/>
          </p:cNvGrpSpPr>
          <p:nvPr/>
        </p:nvGrpSpPr>
        <p:grpSpPr bwMode="auto">
          <a:xfrm>
            <a:off x="5743416" y="3506382"/>
            <a:ext cx="1030287" cy="2483666"/>
            <a:chOff x="5688013" y="3424238"/>
            <a:chExt cx="1030287" cy="2483666"/>
          </a:xfrm>
        </p:grpSpPr>
        <p:sp>
          <p:nvSpPr>
            <p:cNvPr id="98" name="Diagrama de flujo: conector 54"/>
            <p:cNvSpPr/>
            <p:nvPr/>
          </p:nvSpPr>
          <p:spPr>
            <a:xfrm>
              <a:off x="5688013" y="3511549"/>
              <a:ext cx="612000" cy="576000"/>
            </a:xfrm>
            <a:prstGeom prst="flowChartConnector">
              <a:avLst/>
            </a:prstGeom>
            <a:solidFill>
              <a:srgbClr val="00B0F0"/>
            </a:solidFill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s-CO" sz="900" b="1" dirty="0"/>
                <a:t>2015</a:t>
              </a:r>
            </a:p>
          </p:txBody>
        </p:sp>
        <p:cxnSp>
          <p:nvCxnSpPr>
            <p:cNvPr id="99" name="Conector recto 98"/>
            <p:cNvCxnSpPr/>
            <p:nvPr/>
          </p:nvCxnSpPr>
          <p:spPr>
            <a:xfrm flipV="1">
              <a:off x="6362700" y="3813175"/>
              <a:ext cx="355600" cy="1588"/>
            </a:xfrm>
            <a:prstGeom prst="line">
              <a:avLst/>
            </a:prstGeom>
            <a:ln>
              <a:tailEnd type="oval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00" name="Conector recto 99"/>
            <p:cNvCxnSpPr/>
            <p:nvPr/>
          </p:nvCxnSpPr>
          <p:spPr>
            <a:xfrm flipH="1">
              <a:off x="6038850" y="4106863"/>
              <a:ext cx="3175" cy="1116000"/>
            </a:xfrm>
            <a:prstGeom prst="line">
              <a:avLst/>
            </a:prstGeom>
            <a:ln>
              <a:tailEnd type="oval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sp>
          <p:nvSpPr>
            <p:cNvPr id="101" name="Diagrama de flujo: conector 62"/>
            <p:cNvSpPr/>
            <p:nvPr/>
          </p:nvSpPr>
          <p:spPr>
            <a:xfrm>
              <a:off x="5721829" y="5259904"/>
              <a:ext cx="648000" cy="648000"/>
            </a:xfrm>
            <a:prstGeom prst="flowChartConnector">
              <a:avLst/>
            </a:prstGeom>
            <a:ln w="41275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s-CO" sz="1200" b="1" dirty="0"/>
                <a:t>20%</a:t>
              </a:r>
            </a:p>
          </p:txBody>
        </p:sp>
        <p:sp>
          <p:nvSpPr>
            <p:cNvPr id="102" name="Arco 101"/>
            <p:cNvSpPr/>
            <p:nvPr/>
          </p:nvSpPr>
          <p:spPr>
            <a:xfrm rot="5944108">
              <a:off x="5767388" y="3524250"/>
              <a:ext cx="692150" cy="492125"/>
            </a:xfrm>
            <a:prstGeom prst="arc">
              <a:avLst>
                <a:gd name="adj1" fmla="val 16200000"/>
                <a:gd name="adj2" fmla="val 340752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s-CO" dirty="0"/>
            </a:p>
          </p:txBody>
        </p:sp>
      </p:grpSp>
      <p:grpSp>
        <p:nvGrpSpPr>
          <p:cNvPr id="103" name="Grupo 102"/>
          <p:cNvGrpSpPr>
            <a:grpSpLocks/>
          </p:cNvGrpSpPr>
          <p:nvPr/>
        </p:nvGrpSpPr>
        <p:grpSpPr bwMode="auto">
          <a:xfrm>
            <a:off x="7005416" y="1847105"/>
            <a:ext cx="2512496" cy="2424638"/>
            <a:chOff x="6838950" y="1780650"/>
            <a:chExt cx="2512496" cy="2424638"/>
          </a:xfrm>
        </p:grpSpPr>
        <p:sp>
          <p:nvSpPr>
            <p:cNvPr id="104" name="Arco 103"/>
            <p:cNvSpPr/>
            <p:nvPr/>
          </p:nvSpPr>
          <p:spPr>
            <a:xfrm rot="16200000">
              <a:off x="7027863" y="3568700"/>
              <a:ext cx="755650" cy="517525"/>
            </a:xfrm>
            <a:prstGeom prst="arc">
              <a:avLst/>
            </a:prstGeom>
            <a:ln>
              <a:solidFill>
                <a:srgbClr val="CCFF66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s-CO" sz="1100" dirty="0"/>
            </a:p>
          </p:txBody>
        </p:sp>
        <p:grpSp>
          <p:nvGrpSpPr>
            <p:cNvPr id="105" name="Grupo 12"/>
            <p:cNvGrpSpPr>
              <a:grpSpLocks/>
            </p:cNvGrpSpPr>
            <p:nvPr/>
          </p:nvGrpSpPr>
          <p:grpSpPr bwMode="auto">
            <a:xfrm>
              <a:off x="6838950" y="1780650"/>
              <a:ext cx="2512496" cy="2372549"/>
              <a:chOff x="6838950" y="1780650"/>
              <a:chExt cx="2512496" cy="2372549"/>
            </a:xfrm>
          </p:grpSpPr>
          <p:sp>
            <p:nvSpPr>
              <p:cNvPr id="106" name="Diagrama de flujo: conector 70"/>
              <p:cNvSpPr/>
              <p:nvPr/>
            </p:nvSpPr>
            <p:spPr>
              <a:xfrm>
                <a:off x="7202487" y="3505199"/>
                <a:ext cx="648000" cy="648000"/>
              </a:xfrm>
              <a:prstGeom prst="flowChartConnector">
                <a:avLst/>
              </a:prstGeom>
              <a:solidFill>
                <a:srgbClr val="CCFF66"/>
              </a:solidFill>
              <a:ln w="41275">
                <a:solidFill>
                  <a:srgbClr val="CCFF66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s-CO" sz="900" b="1" dirty="0"/>
                  <a:t>2016</a:t>
                </a:r>
              </a:p>
            </p:txBody>
          </p:sp>
          <p:cxnSp>
            <p:nvCxnSpPr>
              <p:cNvPr id="107" name="Conector recto 106"/>
              <p:cNvCxnSpPr/>
              <p:nvPr/>
            </p:nvCxnSpPr>
            <p:spPr>
              <a:xfrm>
                <a:off x="6838950" y="3835400"/>
                <a:ext cx="320675" cy="0"/>
              </a:xfrm>
              <a:prstGeom prst="line">
                <a:avLst/>
              </a:prstGeom>
              <a:ln>
                <a:solidFill>
                  <a:srgbClr val="CCFF66"/>
                </a:solidFill>
                <a:headEnd type="oval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08" name="Conector recto 107"/>
              <p:cNvCxnSpPr/>
              <p:nvPr/>
            </p:nvCxnSpPr>
            <p:spPr>
              <a:xfrm>
                <a:off x="7399189" y="2462465"/>
                <a:ext cx="0" cy="972000"/>
              </a:xfrm>
              <a:prstGeom prst="line">
                <a:avLst/>
              </a:prstGeom>
              <a:ln>
                <a:solidFill>
                  <a:srgbClr val="CCFF66"/>
                </a:solidFill>
                <a:headEnd type="oval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109" name="Diagrama de flujo: conector 75"/>
              <p:cNvSpPr/>
              <p:nvPr/>
            </p:nvSpPr>
            <p:spPr>
              <a:xfrm>
                <a:off x="7075520" y="1780650"/>
                <a:ext cx="648000" cy="648000"/>
              </a:xfrm>
              <a:prstGeom prst="flowChartConnector">
                <a:avLst/>
              </a:prstGeom>
              <a:ln w="41275">
                <a:solidFill>
                  <a:srgbClr val="CCFF66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s-CO" sz="1100" b="1" dirty="0"/>
                  <a:t>30%</a:t>
                </a:r>
              </a:p>
            </p:txBody>
          </p:sp>
          <p:sp>
            <p:nvSpPr>
              <p:cNvPr id="110" name="CuadroTexto 109"/>
              <p:cNvSpPr txBox="1"/>
              <p:nvPr/>
            </p:nvSpPr>
            <p:spPr>
              <a:xfrm>
                <a:off x="7452544" y="2384946"/>
                <a:ext cx="1898902" cy="101566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buClr>
                    <a:srgbClr val="CCFF66"/>
                  </a:buClr>
                  <a:buSzPct val="105000"/>
                  <a:defRPr/>
                </a:pPr>
                <a:r>
                  <a:rPr lang="es-CO" sz="1200" dirty="0" smtClean="0"/>
                  <a:t>Consolidación de la masa </a:t>
                </a:r>
                <a:r>
                  <a:rPr lang="es-CO" sz="1200" dirty="0"/>
                  <a:t>crítica de </a:t>
                </a:r>
                <a:r>
                  <a:rPr lang="es-CO" sz="1200" dirty="0" smtClean="0"/>
                  <a:t>investigación</a:t>
                </a:r>
                <a:endParaRPr lang="es-CO" sz="1200" dirty="0"/>
              </a:p>
              <a:p>
                <a:pPr marL="128588" indent="-128588">
                  <a:buClr>
                    <a:srgbClr val="CCFF66"/>
                  </a:buClr>
                  <a:buSzPct val="105000"/>
                  <a:buFont typeface="Arial" panose="020B0604020202020204" pitchFamily="34" charset="0"/>
                  <a:buChar char="•"/>
                  <a:defRPr/>
                </a:pPr>
                <a:r>
                  <a:rPr lang="es-CO" sz="1200" dirty="0"/>
                  <a:t>130 Phd</a:t>
                </a:r>
              </a:p>
              <a:p>
                <a:pPr marL="128588" indent="-128588">
                  <a:buClr>
                    <a:srgbClr val="CCFF66"/>
                  </a:buClr>
                  <a:buSzPct val="105000"/>
                  <a:buFont typeface="Arial" panose="020B0604020202020204" pitchFamily="34" charset="0"/>
                  <a:buChar char="•"/>
                  <a:defRPr/>
                </a:pPr>
                <a:r>
                  <a:rPr lang="es-CO" sz="1200" dirty="0"/>
                  <a:t>192 Master</a:t>
                </a:r>
              </a:p>
              <a:p>
                <a:pPr marL="128588" indent="-128588">
                  <a:buClr>
                    <a:srgbClr val="CCFF66"/>
                  </a:buClr>
                  <a:buSzPct val="105000"/>
                  <a:buFont typeface="Arial" panose="020B0604020202020204" pitchFamily="34" charset="0"/>
                  <a:buChar char="•"/>
                  <a:defRPr/>
                </a:pPr>
                <a:r>
                  <a:rPr lang="es-CO" sz="1200" dirty="0"/>
                  <a:t> </a:t>
                </a:r>
                <a:r>
                  <a:rPr lang="es-CO" sz="1200" dirty="0" smtClean="0"/>
                  <a:t>47 </a:t>
                </a:r>
                <a:r>
                  <a:rPr lang="es-CO" sz="1200" dirty="0"/>
                  <a:t>Profesionales de </a:t>
                </a:r>
                <a:r>
                  <a:rPr lang="es-CO" sz="1200" dirty="0" smtClean="0"/>
                  <a:t>Inv.</a:t>
                </a:r>
                <a:endParaRPr lang="es-CO" sz="1200" dirty="0"/>
              </a:p>
            </p:txBody>
          </p:sp>
          <p:sp>
            <p:nvSpPr>
              <p:cNvPr id="111" name="Diagrama de flujo: conector 91"/>
              <p:cNvSpPr/>
              <p:nvPr/>
            </p:nvSpPr>
            <p:spPr>
              <a:xfrm>
                <a:off x="8610600" y="3822700"/>
                <a:ext cx="38100" cy="44450"/>
              </a:xfrm>
              <a:prstGeom prst="flowChartConnector">
                <a:avLst/>
              </a:prstGeom>
              <a:solidFill>
                <a:srgbClr val="CCFF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CO" sz="1100" dirty="0"/>
              </a:p>
            </p:txBody>
          </p:sp>
          <p:sp>
            <p:nvSpPr>
              <p:cNvPr id="112" name="Diagrama de flujo: conector 92"/>
              <p:cNvSpPr/>
              <p:nvPr/>
            </p:nvSpPr>
            <p:spPr>
              <a:xfrm>
                <a:off x="8709025" y="3819525"/>
                <a:ext cx="38100" cy="44450"/>
              </a:xfrm>
              <a:prstGeom prst="flowChartConnector">
                <a:avLst/>
              </a:prstGeom>
              <a:solidFill>
                <a:srgbClr val="CCFF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CO" sz="1100" dirty="0"/>
              </a:p>
            </p:txBody>
          </p:sp>
          <p:sp>
            <p:nvSpPr>
              <p:cNvPr id="113" name="Diagrama de flujo: conector 93"/>
              <p:cNvSpPr/>
              <p:nvPr/>
            </p:nvSpPr>
            <p:spPr>
              <a:xfrm>
                <a:off x="8823325" y="3819525"/>
                <a:ext cx="36513" cy="44450"/>
              </a:xfrm>
              <a:prstGeom prst="flowChartConnector">
                <a:avLst/>
              </a:prstGeom>
              <a:solidFill>
                <a:srgbClr val="CCFF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CO" sz="11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51198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/>
          </p:cNvSpPr>
          <p:nvPr/>
        </p:nvSpPr>
        <p:spPr>
          <a:xfrm>
            <a:off x="7245082" y="3409063"/>
            <a:ext cx="6053071" cy="993767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/>
            <a:endParaRPr lang="es-CO" sz="3200" dirty="0"/>
          </a:p>
        </p:txBody>
      </p:sp>
      <p:sp>
        <p:nvSpPr>
          <p:cNvPr id="3" name="CuadroTexto 2"/>
          <p:cNvSpPr txBox="1"/>
          <p:nvPr/>
        </p:nvSpPr>
        <p:spPr>
          <a:xfrm>
            <a:off x="7865283" y="5902628"/>
            <a:ext cx="369794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400" b="1" dirty="0"/>
              <a:t>LABORATORIOS DE C.I. </a:t>
            </a:r>
            <a:r>
              <a:rPr lang="es-CO" sz="1400" b="1" dirty="0" err="1"/>
              <a:t>TIBAITATÁ</a:t>
            </a:r>
            <a:r>
              <a:rPr lang="es-CO" sz="1400" b="1" dirty="0"/>
              <a:t> 2017</a:t>
            </a:r>
          </a:p>
          <a:p>
            <a:r>
              <a:rPr lang="es-CO" sz="1400" dirty="0"/>
              <a:t>7 laboratorios integrados en 3 edificaciones </a:t>
            </a:r>
          </a:p>
          <a:p>
            <a:r>
              <a:rPr lang="es-CO" altLang="es-CO" sz="1400" dirty="0">
                <a:solidFill>
                  <a:prstClr val="black"/>
                </a:solidFill>
                <a:cs typeface="Arial" panose="020B0604020202020204" pitchFamily="34" charset="0"/>
              </a:rPr>
              <a:t>El total de áreas de laboratorios es de </a:t>
            </a:r>
            <a:r>
              <a:rPr lang="es-CO" altLang="es-CO" sz="1400" b="1" dirty="0">
                <a:solidFill>
                  <a:prstClr val="black"/>
                </a:solidFill>
                <a:cs typeface="Arial" panose="020B0604020202020204" pitchFamily="34" charset="0"/>
              </a:rPr>
              <a:t>9.100 m2</a:t>
            </a:r>
            <a:endParaRPr lang="es-CO" sz="1400" b="1" dirty="0"/>
          </a:p>
        </p:txBody>
      </p:sp>
      <p:grpSp>
        <p:nvGrpSpPr>
          <p:cNvPr id="4" name="Grupo 3"/>
          <p:cNvGrpSpPr/>
          <p:nvPr/>
        </p:nvGrpSpPr>
        <p:grpSpPr>
          <a:xfrm>
            <a:off x="1188415" y="1690969"/>
            <a:ext cx="5062132" cy="4746065"/>
            <a:chOff x="479165" y="1690968"/>
            <a:chExt cx="5062132" cy="4746065"/>
          </a:xfrm>
        </p:grpSpPr>
        <p:sp>
          <p:nvSpPr>
            <p:cNvPr id="5" name="Forma libre 4"/>
            <p:cNvSpPr/>
            <p:nvPr/>
          </p:nvSpPr>
          <p:spPr>
            <a:xfrm rot="21600000">
              <a:off x="749103" y="1690968"/>
              <a:ext cx="4792194" cy="539876"/>
            </a:xfrm>
            <a:custGeom>
              <a:avLst/>
              <a:gdLst>
                <a:gd name="connsiteX0" fmla="*/ 0 w 4792194"/>
                <a:gd name="connsiteY0" fmla="*/ 0 h 539874"/>
                <a:gd name="connsiteX1" fmla="*/ 4522257 w 4792194"/>
                <a:gd name="connsiteY1" fmla="*/ 0 h 539874"/>
                <a:gd name="connsiteX2" fmla="*/ 4792194 w 4792194"/>
                <a:gd name="connsiteY2" fmla="*/ 269937 h 539874"/>
                <a:gd name="connsiteX3" fmla="*/ 4522257 w 4792194"/>
                <a:gd name="connsiteY3" fmla="*/ 539874 h 539874"/>
                <a:gd name="connsiteX4" fmla="*/ 0 w 4792194"/>
                <a:gd name="connsiteY4" fmla="*/ 539874 h 539874"/>
                <a:gd name="connsiteX5" fmla="*/ 0 w 4792194"/>
                <a:gd name="connsiteY5" fmla="*/ 0 h 539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792194" h="539874">
                  <a:moveTo>
                    <a:pt x="4792194" y="539873"/>
                  </a:moveTo>
                  <a:lnTo>
                    <a:pt x="269937" y="539873"/>
                  </a:lnTo>
                  <a:lnTo>
                    <a:pt x="0" y="269937"/>
                  </a:lnTo>
                  <a:lnTo>
                    <a:pt x="269937" y="1"/>
                  </a:lnTo>
                  <a:lnTo>
                    <a:pt x="4792194" y="1"/>
                  </a:lnTo>
                  <a:lnTo>
                    <a:pt x="4792194" y="539873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0"/>
                <a:satOff val="0"/>
                <a:lumOff val="0"/>
                <a:alphaOff val="0"/>
              </a:schemeClr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73038" tIns="72391" rIns="135128" bIns="72391" numCol="1" spcCol="1270" anchor="ctr" anchorCtr="0">
              <a:noAutofit/>
            </a:bodyPr>
            <a:lstStyle/>
            <a:p>
              <a:pPr algn="ctr" defTabSz="844550">
                <a:lnSpc>
                  <a:spcPct val="90000"/>
                </a:lnSpc>
                <a:spcAft>
                  <a:spcPct val="35000"/>
                </a:spcAft>
              </a:pPr>
              <a:r>
                <a:rPr lang="es-ES_tradnl" sz="1900" b="1" dirty="0"/>
                <a:t>Microbiología</a:t>
              </a:r>
              <a:r>
                <a:rPr lang="es-ES" sz="1900" b="1" dirty="0"/>
                <a:t> Agrícola</a:t>
              </a:r>
              <a:endParaRPr lang="es-ES_tradnl" sz="1900" b="1" dirty="0"/>
            </a:p>
          </p:txBody>
        </p:sp>
        <p:sp>
          <p:nvSpPr>
            <p:cNvPr id="6" name="Elipse 5"/>
            <p:cNvSpPr/>
            <p:nvPr/>
          </p:nvSpPr>
          <p:spPr>
            <a:xfrm>
              <a:off x="479165" y="1690969"/>
              <a:ext cx="539874" cy="539874"/>
            </a:xfrm>
            <a:prstGeom prst="ellipse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tint val="5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5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CO" dirty="0"/>
            </a:p>
          </p:txBody>
        </p:sp>
        <p:sp>
          <p:nvSpPr>
            <p:cNvPr id="7" name="Forma libre 6"/>
            <p:cNvSpPr/>
            <p:nvPr/>
          </p:nvSpPr>
          <p:spPr>
            <a:xfrm rot="21600000">
              <a:off x="749103" y="2392000"/>
              <a:ext cx="4792194" cy="539876"/>
            </a:xfrm>
            <a:custGeom>
              <a:avLst/>
              <a:gdLst>
                <a:gd name="connsiteX0" fmla="*/ 0 w 4792194"/>
                <a:gd name="connsiteY0" fmla="*/ 0 h 539874"/>
                <a:gd name="connsiteX1" fmla="*/ 4522257 w 4792194"/>
                <a:gd name="connsiteY1" fmla="*/ 0 h 539874"/>
                <a:gd name="connsiteX2" fmla="*/ 4792194 w 4792194"/>
                <a:gd name="connsiteY2" fmla="*/ 269937 h 539874"/>
                <a:gd name="connsiteX3" fmla="*/ 4522257 w 4792194"/>
                <a:gd name="connsiteY3" fmla="*/ 539874 h 539874"/>
                <a:gd name="connsiteX4" fmla="*/ 0 w 4792194"/>
                <a:gd name="connsiteY4" fmla="*/ 539874 h 539874"/>
                <a:gd name="connsiteX5" fmla="*/ 0 w 4792194"/>
                <a:gd name="connsiteY5" fmla="*/ 0 h 539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792194" h="539874">
                  <a:moveTo>
                    <a:pt x="4792194" y="539873"/>
                  </a:moveTo>
                  <a:lnTo>
                    <a:pt x="269937" y="539873"/>
                  </a:lnTo>
                  <a:lnTo>
                    <a:pt x="0" y="269937"/>
                  </a:lnTo>
                  <a:lnTo>
                    <a:pt x="269937" y="1"/>
                  </a:lnTo>
                  <a:lnTo>
                    <a:pt x="4792194" y="1"/>
                  </a:lnTo>
                  <a:lnTo>
                    <a:pt x="4792194" y="539873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-1225557"/>
                <a:satOff val="-1705"/>
                <a:lumOff val="-654"/>
                <a:alphaOff val="0"/>
              </a:schemeClr>
            </a:fillRef>
            <a:effectRef idx="2">
              <a:schemeClr val="accent5">
                <a:hueOff val="-1225557"/>
                <a:satOff val="-1705"/>
                <a:lumOff val="-654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73038" tIns="72391" rIns="135128" bIns="72391" numCol="1" spcCol="1270" anchor="ctr" anchorCtr="0">
              <a:noAutofit/>
            </a:bodyPr>
            <a:lstStyle/>
            <a:p>
              <a:pPr algn="ctr" defTabSz="844550">
                <a:lnSpc>
                  <a:spcPct val="90000"/>
                </a:lnSpc>
                <a:spcAft>
                  <a:spcPct val="35000"/>
                </a:spcAft>
              </a:pPr>
              <a:r>
                <a:rPr lang="es-ES_tradnl" sz="1900" b="1" dirty="0"/>
                <a:t>Microbiología</a:t>
              </a:r>
              <a:r>
                <a:rPr lang="es-ES" sz="1900" b="1" dirty="0"/>
                <a:t> Pecuaria y Salud Animal</a:t>
              </a:r>
              <a:endParaRPr lang="es-ES_tradnl" sz="1900" b="1" dirty="0"/>
            </a:p>
          </p:txBody>
        </p:sp>
        <p:sp>
          <p:nvSpPr>
            <p:cNvPr id="8" name="Elipse 7"/>
            <p:cNvSpPr/>
            <p:nvPr/>
          </p:nvSpPr>
          <p:spPr>
            <a:xfrm>
              <a:off x="479165" y="2392001"/>
              <a:ext cx="539874" cy="539874"/>
            </a:xfrm>
            <a:prstGeom prst="ellipse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tint val="50000"/>
                <a:hueOff val="-1231495"/>
                <a:satOff val="-2166"/>
                <a:lumOff val="-279"/>
                <a:alphaOff val="0"/>
              </a:schemeClr>
            </a:fillRef>
            <a:effectRef idx="2">
              <a:schemeClr val="accent5">
                <a:tint val="50000"/>
                <a:hueOff val="-1231495"/>
                <a:satOff val="-2166"/>
                <a:lumOff val="-279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9" name="Forma libre 8"/>
            <p:cNvSpPr/>
            <p:nvPr/>
          </p:nvSpPr>
          <p:spPr>
            <a:xfrm rot="21600000">
              <a:off x="749103" y="3093031"/>
              <a:ext cx="4792194" cy="539876"/>
            </a:xfrm>
            <a:custGeom>
              <a:avLst/>
              <a:gdLst>
                <a:gd name="connsiteX0" fmla="*/ 0 w 4792194"/>
                <a:gd name="connsiteY0" fmla="*/ 0 h 539874"/>
                <a:gd name="connsiteX1" fmla="*/ 4522257 w 4792194"/>
                <a:gd name="connsiteY1" fmla="*/ 0 h 539874"/>
                <a:gd name="connsiteX2" fmla="*/ 4792194 w 4792194"/>
                <a:gd name="connsiteY2" fmla="*/ 269937 h 539874"/>
                <a:gd name="connsiteX3" fmla="*/ 4522257 w 4792194"/>
                <a:gd name="connsiteY3" fmla="*/ 539874 h 539874"/>
                <a:gd name="connsiteX4" fmla="*/ 0 w 4792194"/>
                <a:gd name="connsiteY4" fmla="*/ 539874 h 539874"/>
                <a:gd name="connsiteX5" fmla="*/ 0 w 4792194"/>
                <a:gd name="connsiteY5" fmla="*/ 0 h 539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792194" h="539874">
                  <a:moveTo>
                    <a:pt x="4792194" y="539873"/>
                  </a:moveTo>
                  <a:lnTo>
                    <a:pt x="269937" y="539873"/>
                  </a:lnTo>
                  <a:lnTo>
                    <a:pt x="0" y="269937"/>
                  </a:lnTo>
                  <a:lnTo>
                    <a:pt x="269937" y="1"/>
                  </a:lnTo>
                  <a:lnTo>
                    <a:pt x="4792194" y="1"/>
                  </a:lnTo>
                  <a:lnTo>
                    <a:pt x="4792194" y="539873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-2451115"/>
                <a:satOff val="-3409"/>
                <a:lumOff val="-1307"/>
                <a:alphaOff val="0"/>
              </a:schemeClr>
            </a:fillRef>
            <a:effectRef idx="2">
              <a:schemeClr val="accent5">
                <a:hueOff val="-2451115"/>
                <a:satOff val="-3409"/>
                <a:lumOff val="-1307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73038" tIns="72391" rIns="135128" bIns="72391" numCol="1" spcCol="1270" anchor="ctr" anchorCtr="0">
              <a:noAutofit/>
            </a:bodyPr>
            <a:lstStyle/>
            <a:p>
              <a:pPr algn="ctr" defTabSz="844550">
                <a:lnSpc>
                  <a:spcPct val="90000"/>
                </a:lnSpc>
                <a:spcAft>
                  <a:spcPct val="35000"/>
                </a:spcAft>
              </a:pPr>
              <a:r>
                <a:rPr lang="es-ES_tradnl" sz="1900" b="1" dirty="0"/>
                <a:t>Entomología</a:t>
              </a:r>
            </a:p>
          </p:txBody>
        </p:sp>
        <p:sp>
          <p:nvSpPr>
            <p:cNvPr id="10" name="Elipse 9"/>
            <p:cNvSpPr/>
            <p:nvPr/>
          </p:nvSpPr>
          <p:spPr>
            <a:xfrm>
              <a:off x="479165" y="3093032"/>
              <a:ext cx="539874" cy="539874"/>
            </a:xfrm>
            <a:prstGeom prst="ellipse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tint val="50000"/>
                <a:hueOff val="-2462990"/>
                <a:satOff val="-4332"/>
                <a:lumOff val="-557"/>
                <a:alphaOff val="0"/>
              </a:schemeClr>
            </a:fillRef>
            <a:effectRef idx="2">
              <a:schemeClr val="accent5">
                <a:tint val="50000"/>
                <a:hueOff val="-2462990"/>
                <a:satOff val="-4332"/>
                <a:lumOff val="-557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1" name="Forma libre 10"/>
            <p:cNvSpPr/>
            <p:nvPr/>
          </p:nvSpPr>
          <p:spPr>
            <a:xfrm rot="21600000">
              <a:off x="749103" y="3794063"/>
              <a:ext cx="4792194" cy="539875"/>
            </a:xfrm>
            <a:custGeom>
              <a:avLst/>
              <a:gdLst>
                <a:gd name="connsiteX0" fmla="*/ 0 w 4792194"/>
                <a:gd name="connsiteY0" fmla="*/ 0 h 539874"/>
                <a:gd name="connsiteX1" fmla="*/ 4522257 w 4792194"/>
                <a:gd name="connsiteY1" fmla="*/ 0 h 539874"/>
                <a:gd name="connsiteX2" fmla="*/ 4792194 w 4792194"/>
                <a:gd name="connsiteY2" fmla="*/ 269937 h 539874"/>
                <a:gd name="connsiteX3" fmla="*/ 4522257 w 4792194"/>
                <a:gd name="connsiteY3" fmla="*/ 539874 h 539874"/>
                <a:gd name="connsiteX4" fmla="*/ 0 w 4792194"/>
                <a:gd name="connsiteY4" fmla="*/ 539874 h 539874"/>
                <a:gd name="connsiteX5" fmla="*/ 0 w 4792194"/>
                <a:gd name="connsiteY5" fmla="*/ 0 h 539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792194" h="539874">
                  <a:moveTo>
                    <a:pt x="4792194" y="539873"/>
                  </a:moveTo>
                  <a:lnTo>
                    <a:pt x="269937" y="539873"/>
                  </a:lnTo>
                  <a:lnTo>
                    <a:pt x="0" y="269937"/>
                  </a:lnTo>
                  <a:lnTo>
                    <a:pt x="269937" y="1"/>
                  </a:lnTo>
                  <a:lnTo>
                    <a:pt x="4792194" y="1"/>
                  </a:lnTo>
                  <a:lnTo>
                    <a:pt x="4792194" y="539873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-3676672"/>
                <a:satOff val="-5114"/>
                <a:lumOff val="-1961"/>
                <a:alphaOff val="0"/>
              </a:schemeClr>
            </a:fillRef>
            <a:effectRef idx="2">
              <a:schemeClr val="accent5">
                <a:hueOff val="-3676672"/>
                <a:satOff val="-5114"/>
                <a:lumOff val="-1961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73038" tIns="72391" rIns="135128" bIns="72390" numCol="1" spcCol="1270" anchor="ctr" anchorCtr="0">
              <a:noAutofit/>
            </a:bodyPr>
            <a:lstStyle/>
            <a:p>
              <a:pPr algn="ctr" defTabSz="844550">
                <a:lnSpc>
                  <a:spcPct val="90000"/>
                </a:lnSpc>
                <a:spcAft>
                  <a:spcPct val="35000"/>
                </a:spcAft>
              </a:pPr>
              <a:r>
                <a:rPr lang="es-ES_tradnl" sz="1900" b="1" dirty="0"/>
                <a:t>Química</a:t>
              </a:r>
              <a:r>
                <a:rPr lang="es-ES" sz="1900" b="1" dirty="0"/>
                <a:t> Analítica</a:t>
              </a:r>
              <a:endParaRPr lang="es-ES_tradnl" sz="1900" b="1" dirty="0"/>
            </a:p>
          </p:txBody>
        </p:sp>
        <p:sp>
          <p:nvSpPr>
            <p:cNvPr id="12" name="Elipse 11"/>
            <p:cNvSpPr/>
            <p:nvPr/>
          </p:nvSpPr>
          <p:spPr>
            <a:xfrm>
              <a:off x="479165" y="3794064"/>
              <a:ext cx="539874" cy="539874"/>
            </a:xfrm>
            <a:prstGeom prst="ellipse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tint val="50000"/>
                <a:hueOff val="-3694485"/>
                <a:satOff val="-6499"/>
                <a:lumOff val="-836"/>
                <a:alphaOff val="0"/>
              </a:schemeClr>
            </a:fillRef>
            <a:effectRef idx="2">
              <a:schemeClr val="accent5">
                <a:tint val="50000"/>
                <a:hueOff val="-3694485"/>
                <a:satOff val="-6499"/>
                <a:lumOff val="-836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Forma libre 12"/>
            <p:cNvSpPr/>
            <p:nvPr/>
          </p:nvSpPr>
          <p:spPr>
            <a:xfrm rot="21600000">
              <a:off x="749103" y="4495095"/>
              <a:ext cx="4792194" cy="539875"/>
            </a:xfrm>
            <a:custGeom>
              <a:avLst/>
              <a:gdLst>
                <a:gd name="connsiteX0" fmla="*/ 0 w 4792194"/>
                <a:gd name="connsiteY0" fmla="*/ 0 h 539874"/>
                <a:gd name="connsiteX1" fmla="*/ 4522257 w 4792194"/>
                <a:gd name="connsiteY1" fmla="*/ 0 h 539874"/>
                <a:gd name="connsiteX2" fmla="*/ 4792194 w 4792194"/>
                <a:gd name="connsiteY2" fmla="*/ 269937 h 539874"/>
                <a:gd name="connsiteX3" fmla="*/ 4522257 w 4792194"/>
                <a:gd name="connsiteY3" fmla="*/ 539874 h 539874"/>
                <a:gd name="connsiteX4" fmla="*/ 0 w 4792194"/>
                <a:gd name="connsiteY4" fmla="*/ 539874 h 539874"/>
                <a:gd name="connsiteX5" fmla="*/ 0 w 4792194"/>
                <a:gd name="connsiteY5" fmla="*/ 0 h 539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792194" h="539874">
                  <a:moveTo>
                    <a:pt x="4792194" y="539873"/>
                  </a:moveTo>
                  <a:lnTo>
                    <a:pt x="269937" y="539873"/>
                  </a:lnTo>
                  <a:lnTo>
                    <a:pt x="0" y="269937"/>
                  </a:lnTo>
                  <a:lnTo>
                    <a:pt x="269937" y="1"/>
                  </a:lnTo>
                  <a:lnTo>
                    <a:pt x="4792194" y="1"/>
                  </a:lnTo>
                  <a:lnTo>
                    <a:pt x="4792194" y="539873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-4902230"/>
                <a:satOff val="-6819"/>
                <a:lumOff val="-2615"/>
                <a:alphaOff val="0"/>
              </a:schemeClr>
            </a:fillRef>
            <a:effectRef idx="2">
              <a:schemeClr val="accent5">
                <a:hueOff val="-4902230"/>
                <a:satOff val="-6819"/>
                <a:lumOff val="-2615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73038" tIns="72391" rIns="135128" bIns="72390" numCol="1" spcCol="1270" anchor="ctr" anchorCtr="0">
              <a:noAutofit/>
            </a:bodyPr>
            <a:lstStyle/>
            <a:p>
              <a:pPr algn="ctr" defTabSz="844550">
                <a:lnSpc>
                  <a:spcPct val="90000"/>
                </a:lnSpc>
                <a:spcAft>
                  <a:spcPct val="35000"/>
                </a:spcAft>
              </a:pPr>
              <a:r>
                <a:rPr lang="es-ES_tradnl" sz="1900" b="1" dirty="0"/>
                <a:t>Reproducción</a:t>
              </a:r>
              <a:r>
                <a:rPr lang="es-ES" sz="1900" b="1" dirty="0"/>
                <a:t> Animal</a:t>
              </a:r>
              <a:endParaRPr lang="es-ES_tradnl" sz="1900" b="1" dirty="0"/>
            </a:p>
          </p:txBody>
        </p:sp>
        <p:sp>
          <p:nvSpPr>
            <p:cNvPr id="14" name="Elipse 13"/>
            <p:cNvSpPr/>
            <p:nvPr/>
          </p:nvSpPr>
          <p:spPr>
            <a:xfrm>
              <a:off x="479165" y="4495096"/>
              <a:ext cx="539874" cy="539874"/>
            </a:xfrm>
            <a:prstGeom prst="ellipse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tint val="50000"/>
                <a:hueOff val="-4925980"/>
                <a:satOff val="-8665"/>
                <a:lumOff val="-1115"/>
                <a:alphaOff val="0"/>
              </a:schemeClr>
            </a:fillRef>
            <a:effectRef idx="2">
              <a:schemeClr val="accent5">
                <a:tint val="50000"/>
                <a:hueOff val="-4925980"/>
                <a:satOff val="-8665"/>
                <a:lumOff val="-1115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5" name="Forma libre 14"/>
            <p:cNvSpPr/>
            <p:nvPr/>
          </p:nvSpPr>
          <p:spPr>
            <a:xfrm rot="21600000">
              <a:off x="749103" y="5196126"/>
              <a:ext cx="4792194" cy="539875"/>
            </a:xfrm>
            <a:custGeom>
              <a:avLst/>
              <a:gdLst>
                <a:gd name="connsiteX0" fmla="*/ 0 w 4792194"/>
                <a:gd name="connsiteY0" fmla="*/ 0 h 539874"/>
                <a:gd name="connsiteX1" fmla="*/ 4522257 w 4792194"/>
                <a:gd name="connsiteY1" fmla="*/ 0 h 539874"/>
                <a:gd name="connsiteX2" fmla="*/ 4792194 w 4792194"/>
                <a:gd name="connsiteY2" fmla="*/ 269937 h 539874"/>
                <a:gd name="connsiteX3" fmla="*/ 4522257 w 4792194"/>
                <a:gd name="connsiteY3" fmla="*/ 539874 h 539874"/>
                <a:gd name="connsiteX4" fmla="*/ 0 w 4792194"/>
                <a:gd name="connsiteY4" fmla="*/ 539874 h 539874"/>
                <a:gd name="connsiteX5" fmla="*/ 0 w 4792194"/>
                <a:gd name="connsiteY5" fmla="*/ 0 h 539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792194" h="539874">
                  <a:moveTo>
                    <a:pt x="4792194" y="539873"/>
                  </a:moveTo>
                  <a:lnTo>
                    <a:pt x="269937" y="539873"/>
                  </a:lnTo>
                  <a:lnTo>
                    <a:pt x="0" y="269937"/>
                  </a:lnTo>
                  <a:lnTo>
                    <a:pt x="269937" y="1"/>
                  </a:lnTo>
                  <a:lnTo>
                    <a:pt x="4792194" y="1"/>
                  </a:lnTo>
                  <a:lnTo>
                    <a:pt x="4792194" y="539873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-6127787"/>
                <a:satOff val="-8523"/>
                <a:lumOff val="-3268"/>
                <a:alphaOff val="0"/>
              </a:schemeClr>
            </a:fillRef>
            <a:effectRef idx="2">
              <a:schemeClr val="accent5">
                <a:hueOff val="-6127787"/>
                <a:satOff val="-8523"/>
                <a:lumOff val="-3268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73038" tIns="72391" rIns="135128" bIns="72390" numCol="1" spcCol="1270" anchor="ctr" anchorCtr="0">
              <a:noAutofit/>
            </a:bodyPr>
            <a:lstStyle/>
            <a:p>
              <a:pPr algn="ctr" defTabSz="844550">
                <a:lnSpc>
                  <a:spcPct val="90000"/>
                </a:lnSpc>
                <a:spcAft>
                  <a:spcPct val="35000"/>
                </a:spcAft>
              </a:pPr>
              <a:r>
                <a:rPr lang="es-ES_tradnl" sz="1900" b="1" dirty="0"/>
                <a:t>Molecular</a:t>
              </a:r>
            </a:p>
          </p:txBody>
        </p:sp>
        <p:sp>
          <p:nvSpPr>
            <p:cNvPr id="16" name="Elipse 15"/>
            <p:cNvSpPr/>
            <p:nvPr/>
          </p:nvSpPr>
          <p:spPr>
            <a:xfrm>
              <a:off x="479165" y="5196127"/>
              <a:ext cx="539874" cy="539874"/>
            </a:xfrm>
            <a:prstGeom prst="ellipse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tint val="50000"/>
                <a:hueOff val="-6157475"/>
                <a:satOff val="-10831"/>
                <a:lumOff val="-1393"/>
                <a:alphaOff val="0"/>
              </a:schemeClr>
            </a:fillRef>
            <a:effectRef idx="2">
              <a:schemeClr val="accent5">
                <a:tint val="50000"/>
                <a:hueOff val="-6157475"/>
                <a:satOff val="-10831"/>
                <a:lumOff val="-1393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7" name="Forma libre 16"/>
            <p:cNvSpPr/>
            <p:nvPr/>
          </p:nvSpPr>
          <p:spPr>
            <a:xfrm rot="21600000">
              <a:off x="749103" y="5897158"/>
              <a:ext cx="4792194" cy="539875"/>
            </a:xfrm>
            <a:custGeom>
              <a:avLst/>
              <a:gdLst>
                <a:gd name="connsiteX0" fmla="*/ 0 w 4792194"/>
                <a:gd name="connsiteY0" fmla="*/ 0 h 539874"/>
                <a:gd name="connsiteX1" fmla="*/ 4522257 w 4792194"/>
                <a:gd name="connsiteY1" fmla="*/ 0 h 539874"/>
                <a:gd name="connsiteX2" fmla="*/ 4792194 w 4792194"/>
                <a:gd name="connsiteY2" fmla="*/ 269937 h 539874"/>
                <a:gd name="connsiteX3" fmla="*/ 4522257 w 4792194"/>
                <a:gd name="connsiteY3" fmla="*/ 539874 h 539874"/>
                <a:gd name="connsiteX4" fmla="*/ 0 w 4792194"/>
                <a:gd name="connsiteY4" fmla="*/ 539874 h 539874"/>
                <a:gd name="connsiteX5" fmla="*/ 0 w 4792194"/>
                <a:gd name="connsiteY5" fmla="*/ 0 h 539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792194" h="539874">
                  <a:moveTo>
                    <a:pt x="4792194" y="539873"/>
                  </a:moveTo>
                  <a:lnTo>
                    <a:pt x="269937" y="539873"/>
                  </a:lnTo>
                  <a:lnTo>
                    <a:pt x="0" y="269937"/>
                  </a:lnTo>
                  <a:lnTo>
                    <a:pt x="269937" y="1"/>
                  </a:lnTo>
                  <a:lnTo>
                    <a:pt x="4792194" y="1"/>
                  </a:lnTo>
                  <a:lnTo>
                    <a:pt x="4792194" y="539873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-7353344"/>
                <a:satOff val="-10228"/>
                <a:lumOff val="-3922"/>
                <a:alphaOff val="0"/>
              </a:schemeClr>
            </a:fillRef>
            <a:effectRef idx="2">
              <a:schemeClr val="accent5">
                <a:hueOff val="-7353344"/>
                <a:satOff val="-10228"/>
                <a:lumOff val="-3922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73038" tIns="72391" rIns="135128" bIns="72390" numCol="1" spcCol="1270" anchor="ctr" anchorCtr="0">
              <a:noAutofit/>
            </a:bodyPr>
            <a:lstStyle/>
            <a:p>
              <a:pPr algn="ctr" defTabSz="844550">
                <a:lnSpc>
                  <a:spcPct val="90000"/>
                </a:lnSpc>
                <a:spcAft>
                  <a:spcPct val="35000"/>
                </a:spcAft>
              </a:pPr>
              <a:r>
                <a:rPr lang="es-ES_tradnl" sz="1900" b="1" dirty="0"/>
                <a:t>Producción</a:t>
              </a:r>
              <a:r>
                <a:rPr lang="es-ES" sz="1900" b="1" dirty="0" err="1"/>
                <a:t>ón</a:t>
              </a:r>
              <a:r>
                <a:rPr lang="es-ES" sz="1900" b="1" dirty="0"/>
                <a:t> Vegetal</a:t>
              </a:r>
              <a:endParaRPr lang="es-ES_tradnl" sz="1900" b="1" dirty="0"/>
            </a:p>
          </p:txBody>
        </p:sp>
        <p:sp>
          <p:nvSpPr>
            <p:cNvPr id="18" name="Elipse 17"/>
            <p:cNvSpPr/>
            <p:nvPr/>
          </p:nvSpPr>
          <p:spPr>
            <a:xfrm>
              <a:off x="479165" y="5897159"/>
              <a:ext cx="539874" cy="539874"/>
            </a:xfrm>
            <a:prstGeom prst="ellipse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tint val="50000"/>
                <a:hueOff val="-7388970"/>
                <a:satOff val="-12997"/>
                <a:lumOff val="-1672"/>
                <a:alphaOff val="0"/>
              </a:schemeClr>
            </a:fillRef>
            <a:effectRef idx="2">
              <a:schemeClr val="accent5">
                <a:tint val="50000"/>
                <a:hueOff val="-7388970"/>
                <a:satOff val="-12997"/>
                <a:lumOff val="-1672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pic>
        <p:nvPicPr>
          <p:cNvPr id="19" name="Imagen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5686" y="3663138"/>
            <a:ext cx="3306314" cy="2203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5167" y="1596614"/>
            <a:ext cx="3306314" cy="1906524"/>
          </a:xfrm>
          <a:prstGeom prst="rect">
            <a:avLst/>
          </a:prstGeom>
        </p:spPr>
      </p:pic>
      <p:sp>
        <p:nvSpPr>
          <p:cNvPr id="20" name="Título 1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O" dirty="0"/>
              <a:t>Fortalecimiento de Capacidades</a:t>
            </a:r>
            <a:br>
              <a:rPr lang="es-CO" dirty="0"/>
            </a:br>
            <a:r>
              <a:rPr lang="es-CO" sz="3200" dirty="0"/>
              <a:t>Red de Laboratorios </a:t>
            </a:r>
            <a:r>
              <a:rPr lang="es-CO" sz="3200" dirty="0" smtClean="0"/>
              <a:t>de </a:t>
            </a:r>
            <a:r>
              <a:rPr lang="es-CO" sz="3200" dirty="0"/>
              <a:t>Investigación y </a:t>
            </a:r>
            <a:r>
              <a:rPr lang="es-CO" sz="3200" dirty="0" smtClean="0"/>
              <a:t>Servicios</a:t>
            </a:r>
            <a:r>
              <a:rPr lang="es-CO" dirty="0"/>
              <a:t/>
            </a:r>
            <a:br>
              <a:rPr lang="es-CO" dirty="0"/>
            </a:b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873530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 smtClean="0"/>
              <a:t>Avances Tecnológicos</a:t>
            </a:r>
            <a:br>
              <a:rPr lang="es-CO" dirty="0" smtClean="0"/>
            </a:b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8537149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2332382" y="1709740"/>
            <a:ext cx="9015068" cy="2557460"/>
          </a:xfrm>
        </p:spPr>
        <p:txBody>
          <a:bodyPr/>
          <a:lstStyle/>
          <a:p>
            <a:r>
              <a:rPr lang="es-CO" sz="6000" dirty="0" smtClean="0"/>
              <a:t>Retos</a:t>
            </a:r>
            <a:r>
              <a:rPr lang="es-CO" sz="6000" dirty="0" smtClean="0">
                <a:latin typeface="+mn-lt"/>
              </a:rPr>
              <a:t/>
            </a:r>
            <a:br>
              <a:rPr lang="es-CO" sz="6000" dirty="0" smtClean="0">
                <a:latin typeface="+mn-lt"/>
              </a:rPr>
            </a:br>
            <a:endParaRPr lang="es-CO" sz="6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930887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72973" y="365126"/>
            <a:ext cx="9480827" cy="845109"/>
          </a:xfrm>
        </p:spPr>
        <p:txBody>
          <a:bodyPr/>
          <a:lstStyle/>
          <a:p>
            <a:pPr algn="ctr"/>
            <a:r>
              <a:rPr lang="es-CO" sz="3200" dirty="0" smtClean="0"/>
              <a:t>Oferta Tecnológica</a:t>
            </a:r>
            <a:br>
              <a:rPr lang="es-CO" sz="3200" dirty="0" smtClean="0"/>
            </a:br>
            <a:r>
              <a:rPr lang="es-CO" sz="3200" dirty="0" smtClean="0"/>
              <a:t>Material de Siembra</a:t>
            </a:r>
            <a:endParaRPr lang="es-CO" sz="3200" dirty="0"/>
          </a:p>
        </p:txBody>
      </p:sp>
      <p:grpSp>
        <p:nvGrpSpPr>
          <p:cNvPr id="5" name="Grupo 4"/>
          <p:cNvGrpSpPr/>
          <p:nvPr/>
        </p:nvGrpSpPr>
        <p:grpSpPr>
          <a:xfrm>
            <a:off x="140677" y="1592561"/>
            <a:ext cx="11633981" cy="1871508"/>
            <a:chOff x="140677" y="1350283"/>
            <a:chExt cx="11633981" cy="1871508"/>
          </a:xfrm>
        </p:grpSpPr>
        <p:sp>
          <p:nvSpPr>
            <p:cNvPr id="6" name="Rectángulo redondeado 5"/>
            <p:cNvSpPr/>
            <p:nvPr/>
          </p:nvSpPr>
          <p:spPr>
            <a:xfrm>
              <a:off x="140677" y="1350283"/>
              <a:ext cx="11633981" cy="1836000"/>
            </a:xfrm>
            <a:prstGeom prst="roundRect">
              <a:avLst>
                <a:gd name="adj" fmla="val 9779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pic>
          <p:nvPicPr>
            <p:cNvPr id="7" name="Imagen 6"/>
            <p:cNvPicPr>
              <a:picLocks noChangeAspect="1"/>
            </p:cNvPicPr>
            <p:nvPr/>
          </p:nvPicPr>
          <p:blipFill rotWithShape="1">
            <a:blip r:embed="rId2"/>
            <a:srcRect l="11770"/>
            <a:stretch/>
          </p:blipFill>
          <p:spPr>
            <a:xfrm>
              <a:off x="2097764" y="2338024"/>
              <a:ext cx="864000" cy="733523"/>
            </a:xfrm>
            <a:prstGeom prst="rect">
              <a:avLst/>
            </a:prstGeom>
          </p:spPr>
        </p:pic>
        <p:sp>
          <p:nvSpPr>
            <p:cNvPr id="8" name="Rectángulo 7"/>
            <p:cNvSpPr/>
            <p:nvPr/>
          </p:nvSpPr>
          <p:spPr>
            <a:xfrm>
              <a:off x="2945836" y="2436414"/>
              <a:ext cx="2102192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CO" sz="1400" i="1" dirty="0" err="1"/>
                <a:t>Saccharum</a:t>
              </a:r>
              <a:r>
                <a:rPr lang="es-CO" sz="1400" i="1" dirty="0"/>
                <a:t> </a:t>
              </a:r>
              <a:r>
                <a:rPr lang="es-CO" sz="1400" i="1" dirty="0" err="1"/>
                <a:t>officinarum</a:t>
              </a:r>
              <a:r>
                <a:rPr lang="es-CO" sz="1400" dirty="0"/>
                <a:t>: CC 93-7510 y CC 93-7711</a:t>
              </a:r>
            </a:p>
          </p:txBody>
        </p:sp>
        <p:pic>
          <p:nvPicPr>
            <p:cNvPr id="9" name="Imagen 8"/>
            <p:cNvPicPr>
              <a:picLocks noChangeAspect="1"/>
            </p:cNvPicPr>
            <p:nvPr/>
          </p:nvPicPr>
          <p:blipFill rotWithShape="1">
            <a:blip r:embed="rId3"/>
            <a:srcRect l="7848"/>
            <a:stretch/>
          </p:blipFill>
          <p:spPr>
            <a:xfrm>
              <a:off x="2097764" y="1485340"/>
              <a:ext cx="864000" cy="700292"/>
            </a:xfrm>
            <a:prstGeom prst="rect">
              <a:avLst/>
            </a:prstGeom>
          </p:spPr>
        </p:pic>
        <p:sp>
          <p:nvSpPr>
            <p:cNvPr id="10" name="Rectángulo 9"/>
            <p:cNvSpPr/>
            <p:nvPr/>
          </p:nvSpPr>
          <p:spPr>
            <a:xfrm>
              <a:off x="2945837" y="1488702"/>
              <a:ext cx="2102191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CO" sz="1400" i="1" dirty="0" err="1"/>
                <a:t>Gossypium</a:t>
              </a:r>
              <a:r>
                <a:rPr lang="es-CO" sz="1400" dirty="0"/>
                <a:t>: </a:t>
              </a:r>
              <a:r>
                <a:rPr lang="es-CO" sz="1400" dirty="0" err="1"/>
                <a:t>LCER</a:t>
              </a:r>
              <a:r>
                <a:rPr lang="es-CO" sz="1400" dirty="0"/>
                <a:t> 007, LCER044, </a:t>
              </a:r>
              <a:r>
                <a:rPr lang="es-CO" sz="1400" dirty="0" err="1"/>
                <a:t>Sinuana</a:t>
              </a:r>
              <a:r>
                <a:rPr lang="es-CO" sz="1400" dirty="0"/>
                <a:t> M-137</a:t>
              </a:r>
            </a:p>
            <a:p>
              <a:r>
                <a:rPr lang="es-CO" sz="1400" dirty="0"/>
                <a:t>Cotton</a:t>
              </a:r>
            </a:p>
          </p:txBody>
        </p:sp>
        <p:pic>
          <p:nvPicPr>
            <p:cNvPr id="11" name="Imagen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25040" y="1443134"/>
              <a:ext cx="864000" cy="645333"/>
            </a:xfrm>
            <a:prstGeom prst="rect">
              <a:avLst/>
            </a:prstGeom>
          </p:spPr>
        </p:pic>
        <p:sp>
          <p:nvSpPr>
            <p:cNvPr id="12" name="Rectángulo 11"/>
            <p:cNvSpPr/>
            <p:nvPr/>
          </p:nvSpPr>
          <p:spPr>
            <a:xfrm>
              <a:off x="6246232" y="1612883"/>
              <a:ext cx="190109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CO" sz="1400" i="1" dirty="0"/>
                <a:t>Zea </a:t>
              </a:r>
              <a:r>
                <a:rPr lang="es-CO" sz="1400" i="1" dirty="0" err="1"/>
                <a:t>mays</a:t>
              </a:r>
              <a:r>
                <a:rPr lang="es-CO" sz="1400" dirty="0"/>
                <a:t>: V-114, V-159</a:t>
              </a:r>
            </a:p>
            <a:p>
              <a:r>
                <a:rPr lang="es-CO" sz="1400" dirty="0" err="1"/>
                <a:t>Corn</a:t>
              </a:r>
              <a:endParaRPr lang="es-CO" sz="1400" dirty="0"/>
            </a:p>
          </p:txBody>
        </p:sp>
        <p:pic>
          <p:nvPicPr>
            <p:cNvPr id="13" name="Imagen 1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628301" y="2171612"/>
              <a:ext cx="593907" cy="900000"/>
            </a:xfrm>
            <a:prstGeom prst="rect">
              <a:avLst/>
            </a:prstGeom>
          </p:spPr>
        </p:pic>
        <p:sp>
          <p:nvSpPr>
            <p:cNvPr id="14" name="Rectángulo 13"/>
            <p:cNvSpPr/>
            <p:nvPr/>
          </p:nvSpPr>
          <p:spPr>
            <a:xfrm>
              <a:off x="9222208" y="2440556"/>
              <a:ext cx="1366849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CO" sz="1400" i="1" dirty="0" err="1"/>
                <a:t>Sorghum</a:t>
              </a:r>
              <a:r>
                <a:rPr lang="es-CO" sz="1400" dirty="0"/>
                <a:t>: JJT-18</a:t>
              </a:r>
            </a:p>
          </p:txBody>
        </p:sp>
        <p:pic>
          <p:nvPicPr>
            <p:cNvPr id="15" name="Imagen 14"/>
            <p:cNvPicPr>
              <a:picLocks noChangeAspect="1"/>
            </p:cNvPicPr>
            <p:nvPr/>
          </p:nvPicPr>
          <p:blipFill rotWithShape="1">
            <a:blip r:embed="rId6"/>
            <a:srcRect r="27659"/>
            <a:stretch/>
          </p:blipFill>
          <p:spPr>
            <a:xfrm>
              <a:off x="5425040" y="2372793"/>
              <a:ext cx="864000" cy="668834"/>
            </a:xfrm>
            <a:prstGeom prst="rect">
              <a:avLst/>
            </a:prstGeom>
          </p:spPr>
        </p:pic>
        <p:sp>
          <p:nvSpPr>
            <p:cNvPr id="16" name="Rectángulo 15"/>
            <p:cNvSpPr/>
            <p:nvPr/>
          </p:nvSpPr>
          <p:spPr>
            <a:xfrm>
              <a:off x="6289040" y="2267684"/>
              <a:ext cx="2146240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CO" sz="1400" i="1" dirty="0" err="1"/>
                <a:t>Glycine</a:t>
              </a:r>
              <a:r>
                <a:rPr lang="es-CO" sz="1400" i="1" dirty="0"/>
                <a:t> </a:t>
              </a:r>
              <a:r>
                <a:rPr lang="es-CO" sz="1400" i="1" dirty="0" err="1"/>
                <a:t>max</a:t>
              </a:r>
              <a:r>
                <a:rPr lang="es-CO" sz="1400" dirty="0"/>
                <a:t>: Superior 6, </a:t>
              </a:r>
              <a:r>
                <a:rPr lang="es-CO" sz="1400" dirty="0" err="1"/>
                <a:t>Achagua</a:t>
              </a:r>
              <a:r>
                <a:rPr lang="es-CO" sz="1400" dirty="0"/>
                <a:t> 8, </a:t>
              </a:r>
              <a:r>
                <a:rPr lang="es-CO" sz="1400" dirty="0" err="1"/>
                <a:t>Guayuriba</a:t>
              </a:r>
              <a:r>
                <a:rPr lang="es-CO" sz="1400" dirty="0"/>
                <a:t> 9, Iraca 10</a:t>
              </a:r>
            </a:p>
            <a:p>
              <a:r>
                <a:rPr lang="es-CO" sz="1400" dirty="0"/>
                <a:t>Soja</a:t>
              </a:r>
            </a:p>
          </p:txBody>
        </p:sp>
        <p:pic>
          <p:nvPicPr>
            <p:cNvPr id="17" name="Imagen 1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540434" y="1516572"/>
              <a:ext cx="864000" cy="574953"/>
            </a:xfrm>
            <a:prstGeom prst="rect">
              <a:avLst/>
            </a:prstGeom>
          </p:spPr>
        </p:pic>
        <p:sp>
          <p:nvSpPr>
            <p:cNvPr id="18" name="Rectángulo 17"/>
            <p:cNvSpPr/>
            <p:nvPr/>
          </p:nvSpPr>
          <p:spPr>
            <a:xfrm>
              <a:off x="9415229" y="1456553"/>
              <a:ext cx="2158174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CO" sz="1400" i="1" dirty="0" err="1"/>
                <a:t>Oryza</a:t>
              </a:r>
              <a:r>
                <a:rPr lang="es-CO" sz="1400" i="1" dirty="0"/>
                <a:t> sativa</a:t>
              </a:r>
              <a:r>
                <a:rPr lang="es-CO" sz="1400" dirty="0"/>
                <a:t>: Llanura 11, Línea 23</a:t>
              </a:r>
            </a:p>
            <a:p>
              <a:r>
                <a:rPr lang="es-CO" sz="1400" dirty="0"/>
                <a:t>Rice</a:t>
              </a:r>
            </a:p>
          </p:txBody>
        </p:sp>
        <p:sp>
          <p:nvSpPr>
            <p:cNvPr id="19" name="CuadroTexto 18"/>
            <p:cNvSpPr txBox="1"/>
            <p:nvPr/>
          </p:nvSpPr>
          <p:spPr>
            <a:xfrm>
              <a:off x="323557" y="1746752"/>
              <a:ext cx="154941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b="1" dirty="0" smtClean="0"/>
                <a:t>Cultivos Transitorios</a:t>
              </a:r>
              <a:endParaRPr lang="es-CO" b="1" dirty="0"/>
            </a:p>
          </p:txBody>
        </p:sp>
      </p:grpSp>
      <p:grpSp>
        <p:nvGrpSpPr>
          <p:cNvPr id="20" name="Grupo 19"/>
          <p:cNvGrpSpPr/>
          <p:nvPr/>
        </p:nvGrpSpPr>
        <p:grpSpPr>
          <a:xfrm>
            <a:off x="140677" y="3604409"/>
            <a:ext cx="11633981" cy="1011138"/>
            <a:chOff x="140677" y="3807606"/>
            <a:chExt cx="11633981" cy="1011138"/>
          </a:xfrm>
        </p:grpSpPr>
        <p:sp>
          <p:nvSpPr>
            <p:cNvPr id="21" name="Rectángulo redondeado 20"/>
            <p:cNvSpPr/>
            <p:nvPr/>
          </p:nvSpPr>
          <p:spPr>
            <a:xfrm>
              <a:off x="140677" y="3807606"/>
              <a:ext cx="11633981" cy="1011138"/>
            </a:xfrm>
            <a:prstGeom prst="roundRect">
              <a:avLst>
                <a:gd name="adj" fmla="val 9779"/>
              </a:avLst>
            </a:prstGeom>
            <a:solidFill>
              <a:srgbClr val="BCE2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22" name="Rectángulo 21"/>
            <p:cNvSpPr/>
            <p:nvPr/>
          </p:nvSpPr>
          <p:spPr>
            <a:xfrm>
              <a:off x="2782193" y="3907309"/>
              <a:ext cx="2072290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CO" sz="1400" i="1" dirty="0" err="1"/>
                <a:t>Anacardium</a:t>
              </a:r>
              <a:r>
                <a:rPr lang="es-CO" sz="1400" i="1" dirty="0"/>
                <a:t> </a:t>
              </a:r>
              <a:r>
                <a:rPr lang="es-CO" sz="1400" i="1" dirty="0" err="1"/>
                <a:t>occidentale</a:t>
              </a:r>
              <a:r>
                <a:rPr lang="es-CO" sz="1400" dirty="0"/>
                <a:t>: </a:t>
              </a:r>
              <a:r>
                <a:rPr lang="es-CO" sz="1400" dirty="0" err="1"/>
                <a:t>Mapiria</a:t>
              </a:r>
              <a:r>
                <a:rPr lang="es-CO" sz="1400" dirty="0"/>
                <a:t>, </a:t>
              </a:r>
              <a:r>
                <a:rPr lang="es-CO" sz="1400" dirty="0" err="1"/>
                <a:t>Yopare</a:t>
              </a:r>
              <a:r>
                <a:rPr lang="es-CO" sz="1400" dirty="0"/>
                <a:t> y </a:t>
              </a:r>
              <a:r>
                <a:rPr lang="es-CO" sz="1400" dirty="0" err="1"/>
                <a:t>Yucao</a:t>
              </a:r>
              <a:endParaRPr lang="es-CO" sz="1400" dirty="0"/>
            </a:p>
            <a:p>
              <a:r>
                <a:rPr lang="es-CO" sz="1400" dirty="0" err="1"/>
                <a:t>Cashew</a:t>
              </a:r>
              <a:r>
                <a:rPr lang="es-CO" sz="1400" dirty="0"/>
                <a:t> </a:t>
              </a:r>
              <a:r>
                <a:rPr lang="es-CO" sz="1400" dirty="0" err="1"/>
                <a:t>peanut</a:t>
              </a:r>
              <a:endParaRPr lang="es-CO" sz="1400" dirty="0"/>
            </a:p>
          </p:txBody>
        </p:sp>
        <p:pic>
          <p:nvPicPr>
            <p:cNvPr id="23" name="Imagen 2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918192" y="3881067"/>
              <a:ext cx="864000" cy="751554"/>
            </a:xfrm>
            <a:prstGeom prst="rect">
              <a:avLst/>
            </a:prstGeom>
          </p:spPr>
        </p:pic>
        <p:pic>
          <p:nvPicPr>
            <p:cNvPr id="24" name="Imagen 23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950445" y="3934523"/>
              <a:ext cx="864000" cy="644642"/>
            </a:xfrm>
            <a:prstGeom prst="rect">
              <a:avLst/>
            </a:prstGeom>
          </p:spPr>
        </p:pic>
        <p:sp>
          <p:nvSpPr>
            <p:cNvPr id="25" name="Rectángulo 24"/>
            <p:cNvSpPr/>
            <p:nvPr/>
          </p:nvSpPr>
          <p:spPr>
            <a:xfrm>
              <a:off x="5802647" y="3924894"/>
              <a:ext cx="1665241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CO" sz="1400" i="1" dirty="0" err="1"/>
                <a:t>Physalis</a:t>
              </a:r>
              <a:r>
                <a:rPr lang="es-CO" sz="1400" i="1" dirty="0"/>
                <a:t> peruviana</a:t>
              </a:r>
              <a:r>
                <a:rPr lang="es-CO" sz="1400" dirty="0"/>
                <a:t>: Dorada y Andina</a:t>
              </a:r>
            </a:p>
            <a:p>
              <a:r>
                <a:rPr lang="es-CO" sz="1400" dirty="0"/>
                <a:t>Uchuva</a:t>
              </a:r>
            </a:p>
          </p:txBody>
        </p:sp>
        <p:pic>
          <p:nvPicPr>
            <p:cNvPr id="26" name="Imagen 25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426365" y="3927808"/>
              <a:ext cx="864000" cy="658073"/>
            </a:xfrm>
            <a:prstGeom prst="rect">
              <a:avLst/>
            </a:prstGeom>
          </p:spPr>
        </p:pic>
        <p:sp>
          <p:nvSpPr>
            <p:cNvPr id="27" name="Rectángulo 26"/>
            <p:cNvSpPr/>
            <p:nvPr/>
          </p:nvSpPr>
          <p:spPr>
            <a:xfrm>
              <a:off x="10308151" y="3997448"/>
              <a:ext cx="1231427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CO" sz="1400" i="1" dirty="0" err="1"/>
                <a:t>Rubus</a:t>
              </a:r>
              <a:r>
                <a:rPr lang="es-CO" sz="1400" i="1" dirty="0"/>
                <a:t> </a:t>
              </a:r>
              <a:r>
                <a:rPr lang="es-CO" sz="1400" i="1" dirty="0" err="1"/>
                <a:t>glaucus</a:t>
              </a:r>
              <a:endParaRPr lang="es-CO" sz="1400" i="1" dirty="0"/>
            </a:p>
            <a:p>
              <a:r>
                <a:rPr lang="es-CO" sz="1400" i="1" dirty="0" err="1"/>
                <a:t>blackberry</a:t>
              </a:r>
              <a:endParaRPr lang="es-CO" sz="1400" i="1" dirty="0"/>
            </a:p>
          </p:txBody>
        </p:sp>
        <p:sp>
          <p:nvSpPr>
            <p:cNvPr id="28" name="Rectángulo 27"/>
            <p:cNvSpPr/>
            <p:nvPr/>
          </p:nvSpPr>
          <p:spPr>
            <a:xfrm>
              <a:off x="8324398" y="4102956"/>
              <a:ext cx="843501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CO" sz="1400" i="1" dirty="0" err="1"/>
                <a:t>Psidium</a:t>
              </a:r>
              <a:endParaRPr lang="es-CO" sz="1400" i="1" dirty="0"/>
            </a:p>
            <a:p>
              <a:r>
                <a:rPr lang="es-CO" sz="1400" i="1" dirty="0"/>
                <a:t>Guayaba</a:t>
              </a:r>
            </a:p>
          </p:txBody>
        </p:sp>
        <p:pic>
          <p:nvPicPr>
            <p:cNvPr id="29" name="Imagen 28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481018" y="3895535"/>
              <a:ext cx="864000" cy="722618"/>
            </a:xfrm>
            <a:prstGeom prst="rect">
              <a:avLst/>
            </a:prstGeom>
          </p:spPr>
        </p:pic>
        <p:sp>
          <p:nvSpPr>
            <p:cNvPr id="30" name="CuadroTexto 29"/>
            <p:cNvSpPr txBox="1"/>
            <p:nvPr/>
          </p:nvSpPr>
          <p:spPr>
            <a:xfrm>
              <a:off x="371124" y="4072178"/>
              <a:ext cx="15494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b="1" dirty="0" smtClean="0"/>
                <a:t>Frutales</a:t>
              </a:r>
              <a:endParaRPr lang="es-CO" b="1" dirty="0"/>
            </a:p>
          </p:txBody>
        </p:sp>
      </p:grpSp>
      <p:grpSp>
        <p:nvGrpSpPr>
          <p:cNvPr id="31" name="Grupo 30"/>
          <p:cNvGrpSpPr/>
          <p:nvPr/>
        </p:nvGrpSpPr>
        <p:grpSpPr>
          <a:xfrm>
            <a:off x="140677" y="4773957"/>
            <a:ext cx="11633981" cy="1838075"/>
            <a:chOff x="140677" y="4512700"/>
            <a:chExt cx="11633981" cy="1838075"/>
          </a:xfrm>
        </p:grpSpPr>
        <p:sp>
          <p:nvSpPr>
            <p:cNvPr id="32" name="Rectángulo redondeado 31"/>
            <p:cNvSpPr/>
            <p:nvPr/>
          </p:nvSpPr>
          <p:spPr>
            <a:xfrm>
              <a:off x="140677" y="4512700"/>
              <a:ext cx="11633981" cy="1838075"/>
            </a:xfrm>
            <a:prstGeom prst="roundRect">
              <a:avLst>
                <a:gd name="adj" fmla="val 9779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pic>
          <p:nvPicPr>
            <p:cNvPr id="33" name="Imagen 32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414563" y="4644800"/>
              <a:ext cx="845264" cy="733061"/>
            </a:xfrm>
            <a:prstGeom prst="rect">
              <a:avLst/>
            </a:prstGeom>
          </p:spPr>
        </p:pic>
        <p:sp>
          <p:nvSpPr>
            <p:cNvPr id="34" name="Rectángulo 33"/>
            <p:cNvSpPr/>
            <p:nvPr/>
          </p:nvSpPr>
          <p:spPr>
            <a:xfrm>
              <a:off x="3278563" y="4815075"/>
              <a:ext cx="2778325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CO" sz="1400" i="1" dirty="0" err="1"/>
                <a:t>Solanum</a:t>
              </a:r>
              <a:r>
                <a:rPr lang="es-CO" sz="1400" i="1" dirty="0"/>
                <a:t> </a:t>
              </a:r>
              <a:r>
                <a:rPr lang="es-CO" sz="1400" i="1" dirty="0" err="1"/>
                <a:t>melongena</a:t>
              </a:r>
              <a:r>
                <a:rPr lang="es-CO" sz="1400" dirty="0"/>
                <a:t>: C-015 y C-029</a:t>
              </a:r>
            </a:p>
            <a:p>
              <a:r>
                <a:rPr lang="es-CO" sz="1400" dirty="0"/>
                <a:t>Berenjena -  </a:t>
              </a:r>
              <a:r>
                <a:rPr lang="es-CO" sz="1400" dirty="0" err="1"/>
                <a:t>eggplant</a:t>
              </a:r>
              <a:endParaRPr lang="es-CO" sz="1400" dirty="0"/>
            </a:p>
          </p:txBody>
        </p:sp>
        <p:pic>
          <p:nvPicPr>
            <p:cNvPr id="35" name="Imagen 34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6956723" y="4633128"/>
              <a:ext cx="864000" cy="720646"/>
            </a:xfrm>
            <a:prstGeom prst="rect">
              <a:avLst/>
            </a:prstGeom>
          </p:spPr>
        </p:pic>
        <p:sp>
          <p:nvSpPr>
            <p:cNvPr id="36" name="Rectángulo 35"/>
            <p:cNvSpPr/>
            <p:nvPr/>
          </p:nvSpPr>
          <p:spPr>
            <a:xfrm>
              <a:off x="7868312" y="4862003"/>
              <a:ext cx="2712730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CO" sz="1400" i="1" dirty="0" err="1"/>
                <a:t>Allium</a:t>
              </a:r>
              <a:r>
                <a:rPr lang="es-CO" sz="1400" i="1" dirty="0"/>
                <a:t> </a:t>
              </a:r>
              <a:r>
                <a:rPr lang="es-CO" sz="1400" i="1" dirty="0" err="1"/>
                <a:t>fistulosum</a:t>
              </a:r>
              <a:r>
                <a:rPr lang="es-CO" sz="1400" dirty="0"/>
                <a:t>: Aquitania y Tota</a:t>
              </a:r>
            </a:p>
            <a:p>
              <a:r>
                <a:rPr lang="es-CO" sz="1400" dirty="0"/>
                <a:t>Cebolla de rama - </a:t>
              </a:r>
              <a:r>
                <a:rPr lang="es-CO" sz="1400" dirty="0" err="1"/>
                <a:t>perennial</a:t>
              </a:r>
              <a:r>
                <a:rPr lang="es-CO" sz="1400" dirty="0"/>
                <a:t> </a:t>
              </a:r>
              <a:r>
                <a:rPr lang="es-CO" sz="1400" dirty="0" err="1"/>
                <a:t>onion</a:t>
              </a:r>
              <a:endParaRPr lang="es-CO" sz="1400" dirty="0"/>
            </a:p>
          </p:txBody>
        </p:sp>
        <p:sp>
          <p:nvSpPr>
            <p:cNvPr id="37" name="Rectángulo 36"/>
            <p:cNvSpPr/>
            <p:nvPr/>
          </p:nvSpPr>
          <p:spPr>
            <a:xfrm>
              <a:off x="3314401" y="5680070"/>
              <a:ext cx="1519134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CO" sz="1400" i="1" dirty="0" err="1"/>
                <a:t>Cucurbita</a:t>
              </a:r>
              <a:r>
                <a:rPr lang="es-CO" sz="1400" i="1" dirty="0"/>
                <a:t> máxima</a:t>
              </a:r>
            </a:p>
            <a:p>
              <a:r>
                <a:rPr lang="es-CO" sz="1400" dirty="0"/>
                <a:t>Ahuyama</a:t>
              </a:r>
            </a:p>
          </p:txBody>
        </p:sp>
        <p:pic>
          <p:nvPicPr>
            <p:cNvPr id="38" name="Imagen 37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 rot="16200000">
              <a:off x="2530525" y="5464675"/>
              <a:ext cx="623504" cy="878928"/>
            </a:xfrm>
            <a:prstGeom prst="rect">
              <a:avLst/>
            </a:prstGeom>
          </p:spPr>
        </p:pic>
        <p:pic>
          <p:nvPicPr>
            <p:cNvPr id="39" name="Imagen 38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7083314" y="5409531"/>
              <a:ext cx="514350" cy="666750"/>
            </a:xfrm>
            <a:prstGeom prst="rect">
              <a:avLst/>
            </a:prstGeom>
          </p:spPr>
        </p:pic>
        <p:sp>
          <p:nvSpPr>
            <p:cNvPr id="40" name="Rectángulo 39"/>
            <p:cNvSpPr/>
            <p:nvPr/>
          </p:nvSpPr>
          <p:spPr>
            <a:xfrm>
              <a:off x="7597664" y="5505386"/>
              <a:ext cx="135165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CO" sz="1400" i="1" dirty="0" err="1"/>
                <a:t>Capsicum</a:t>
              </a:r>
              <a:endParaRPr lang="es-CO" sz="1400" i="1" dirty="0"/>
            </a:p>
            <a:p>
              <a:r>
                <a:rPr lang="es-CO" sz="1400" i="1" dirty="0"/>
                <a:t>Ají - chili </a:t>
              </a:r>
              <a:r>
                <a:rPr lang="es-CO" sz="1400" i="1" dirty="0" err="1"/>
                <a:t>pepper</a:t>
              </a:r>
              <a:endParaRPr lang="es-CO" sz="1400" i="1" dirty="0"/>
            </a:p>
          </p:txBody>
        </p:sp>
        <p:sp>
          <p:nvSpPr>
            <p:cNvPr id="41" name="CuadroTexto 40"/>
            <p:cNvSpPr txBox="1"/>
            <p:nvPr/>
          </p:nvSpPr>
          <p:spPr>
            <a:xfrm>
              <a:off x="300830" y="5169780"/>
              <a:ext cx="15494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b="1" dirty="0" smtClean="0"/>
                <a:t>Hortalizas</a:t>
              </a:r>
              <a:endParaRPr lang="es-CO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388954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140677" y="1536289"/>
            <a:ext cx="11633981" cy="1980000"/>
            <a:chOff x="140677" y="1536289"/>
            <a:chExt cx="11633981" cy="1980000"/>
          </a:xfrm>
        </p:grpSpPr>
        <p:sp>
          <p:nvSpPr>
            <p:cNvPr id="3" name="Rectángulo redondeado 2"/>
            <p:cNvSpPr/>
            <p:nvPr/>
          </p:nvSpPr>
          <p:spPr>
            <a:xfrm>
              <a:off x="140677" y="1536289"/>
              <a:ext cx="11633981" cy="1980000"/>
            </a:xfrm>
            <a:prstGeom prst="roundRect">
              <a:avLst>
                <a:gd name="adj" fmla="val 9779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4" name="CuadroTexto 3"/>
            <p:cNvSpPr txBox="1"/>
            <p:nvPr/>
          </p:nvSpPr>
          <p:spPr>
            <a:xfrm>
              <a:off x="323557" y="1989030"/>
              <a:ext cx="154941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b="1" dirty="0" smtClean="0"/>
                <a:t>Raíces y Tubérculos</a:t>
              </a:r>
              <a:endParaRPr lang="es-CO" b="1" dirty="0"/>
            </a:p>
          </p:txBody>
        </p:sp>
        <p:sp>
          <p:nvSpPr>
            <p:cNvPr id="5" name="Rectángulo 4"/>
            <p:cNvSpPr/>
            <p:nvPr/>
          </p:nvSpPr>
          <p:spPr>
            <a:xfrm>
              <a:off x="3423921" y="1764114"/>
              <a:ext cx="2053404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CO" sz="1400" i="1" dirty="0" err="1"/>
                <a:t>Manihot</a:t>
              </a:r>
              <a:r>
                <a:rPr lang="es-CO" sz="1400" i="1" dirty="0"/>
                <a:t> </a:t>
              </a:r>
              <a:r>
                <a:rPr lang="es-CO" sz="1400" i="1" dirty="0" err="1"/>
                <a:t>esculenta</a:t>
              </a:r>
              <a:r>
                <a:rPr lang="es-CO" sz="1400" dirty="0"/>
                <a:t>: Francesa y Cumbre</a:t>
              </a:r>
            </a:p>
            <a:p>
              <a:r>
                <a:rPr lang="es-CO" sz="1400" dirty="0" err="1"/>
                <a:t>Yucca</a:t>
              </a:r>
              <a:endParaRPr lang="es-CO" sz="1400" dirty="0"/>
            </a:p>
          </p:txBody>
        </p:sp>
        <p:pic>
          <p:nvPicPr>
            <p:cNvPr id="6" name="Imagen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506371" y="1598185"/>
              <a:ext cx="917550" cy="855078"/>
            </a:xfrm>
            <a:prstGeom prst="rect">
              <a:avLst/>
            </a:prstGeom>
          </p:spPr>
        </p:pic>
        <p:sp>
          <p:nvSpPr>
            <p:cNvPr id="7" name="Rectángulo 6"/>
            <p:cNvSpPr/>
            <p:nvPr/>
          </p:nvSpPr>
          <p:spPr>
            <a:xfrm>
              <a:off x="6848625" y="1764114"/>
              <a:ext cx="1695936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CO" sz="1400" i="1" dirty="0" err="1"/>
                <a:t>Solanum</a:t>
              </a:r>
              <a:r>
                <a:rPr lang="es-CO" sz="1400" i="1" dirty="0"/>
                <a:t> </a:t>
              </a:r>
              <a:r>
                <a:rPr lang="es-CO" sz="1400" i="1" dirty="0" err="1"/>
                <a:t>tuberosum</a:t>
              </a:r>
              <a:r>
                <a:rPr lang="es-CO" sz="1400" dirty="0"/>
                <a:t>: Perla negra</a:t>
              </a:r>
            </a:p>
            <a:p>
              <a:r>
                <a:rPr lang="es-CO" sz="1400" dirty="0" err="1"/>
                <a:t>Potato</a:t>
              </a:r>
              <a:endParaRPr lang="es-CO" sz="1400" dirty="0"/>
            </a:p>
          </p:txBody>
        </p:sp>
        <p:pic>
          <p:nvPicPr>
            <p:cNvPr id="8" name="Imagen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79909" y="1616136"/>
              <a:ext cx="1168716" cy="837127"/>
            </a:xfrm>
            <a:prstGeom prst="rect">
              <a:avLst/>
            </a:prstGeom>
          </p:spPr>
        </p:pic>
        <p:pic>
          <p:nvPicPr>
            <p:cNvPr id="9" name="Imagen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259082" y="1659744"/>
              <a:ext cx="1132098" cy="731960"/>
            </a:xfrm>
            <a:prstGeom prst="rect">
              <a:avLst/>
            </a:prstGeom>
          </p:spPr>
        </p:pic>
        <p:sp>
          <p:nvSpPr>
            <p:cNvPr id="10" name="Rectángulo 9"/>
            <p:cNvSpPr/>
            <p:nvPr/>
          </p:nvSpPr>
          <p:spPr>
            <a:xfrm>
              <a:off x="10446354" y="1630712"/>
              <a:ext cx="1273130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CO" sz="1400" i="1" dirty="0" err="1"/>
                <a:t>Dioscorea</a:t>
              </a:r>
              <a:r>
                <a:rPr lang="es-CO" sz="1400" i="1" dirty="0"/>
                <a:t> </a:t>
              </a:r>
              <a:r>
                <a:rPr lang="es-CO" sz="1400" i="1" dirty="0" err="1"/>
                <a:t>rotundata</a:t>
              </a:r>
              <a:endParaRPr lang="es-CO" sz="1400" i="1" dirty="0"/>
            </a:p>
            <a:p>
              <a:r>
                <a:rPr lang="es-CO" sz="1400" i="1" dirty="0"/>
                <a:t>Ñame - </a:t>
              </a:r>
              <a:r>
                <a:rPr lang="es-CO" sz="1400" i="1" dirty="0" err="1"/>
                <a:t>yam</a:t>
              </a:r>
              <a:endParaRPr lang="es-CO" sz="1400" i="1" dirty="0"/>
            </a:p>
          </p:txBody>
        </p:sp>
        <p:pic>
          <p:nvPicPr>
            <p:cNvPr id="11" name="Imagen 1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384964" y="2600505"/>
              <a:ext cx="1067498" cy="721029"/>
            </a:xfrm>
            <a:prstGeom prst="rect">
              <a:avLst/>
            </a:prstGeom>
          </p:spPr>
        </p:pic>
        <p:sp>
          <p:nvSpPr>
            <p:cNvPr id="12" name="Rectángulo 11"/>
            <p:cNvSpPr/>
            <p:nvPr/>
          </p:nvSpPr>
          <p:spPr>
            <a:xfrm>
              <a:off x="3452462" y="2776353"/>
              <a:ext cx="1422184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CO" sz="1400" i="1" dirty="0" err="1"/>
                <a:t>Solanum</a:t>
              </a:r>
              <a:r>
                <a:rPr lang="es-CO" sz="1400" i="1" dirty="0"/>
                <a:t> </a:t>
              </a:r>
              <a:r>
                <a:rPr lang="es-CO" sz="1400" i="1" dirty="0" err="1"/>
                <a:t>phureja</a:t>
              </a:r>
              <a:endParaRPr lang="es-CO" sz="1400" i="1" dirty="0"/>
            </a:p>
            <a:p>
              <a:r>
                <a:rPr lang="es-CO" sz="1400" dirty="0"/>
                <a:t>Papa criolla</a:t>
              </a:r>
            </a:p>
          </p:txBody>
        </p:sp>
        <p:pic>
          <p:nvPicPr>
            <p:cNvPr id="13" name="Imagen 1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679909" y="2541996"/>
              <a:ext cx="1168716" cy="839831"/>
            </a:xfrm>
            <a:prstGeom prst="rect">
              <a:avLst/>
            </a:prstGeom>
          </p:spPr>
        </p:pic>
        <p:sp>
          <p:nvSpPr>
            <p:cNvPr id="14" name="Rectángulo 13"/>
            <p:cNvSpPr/>
            <p:nvPr/>
          </p:nvSpPr>
          <p:spPr>
            <a:xfrm>
              <a:off x="6966587" y="2777245"/>
              <a:ext cx="1763944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CO" sz="1400" i="1" dirty="0" err="1"/>
                <a:t>Ipomoea</a:t>
              </a:r>
              <a:r>
                <a:rPr lang="es-CO" sz="1400" i="1" dirty="0"/>
                <a:t> batatas</a:t>
              </a:r>
            </a:p>
            <a:p>
              <a:r>
                <a:rPr lang="es-CO" sz="1400" dirty="0"/>
                <a:t>Batata - </a:t>
              </a:r>
              <a:r>
                <a:rPr lang="es-CO" sz="1400" dirty="0" err="1"/>
                <a:t>Sweet</a:t>
              </a:r>
              <a:r>
                <a:rPr lang="es-CO" sz="1400" dirty="0"/>
                <a:t> </a:t>
              </a:r>
              <a:r>
                <a:rPr lang="es-CO" sz="1400" dirty="0" err="1"/>
                <a:t>potato</a:t>
              </a:r>
              <a:endParaRPr lang="es-CO" sz="1400" dirty="0"/>
            </a:p>
          </p:txBody>
        </p:sp>
      </p:grpSp>
      <p:grpSp>
        <p:nvGrpSpPr>
          <p:cNvPr id="15" name="Grupo 14"/>
          <p:cNvGrpSpPr/>
          <p:nvPr/>
        </p:nvGrpSpPr>
        <p:grpSpPr>
          <a:xfrm>
            <a:off x="177627" y="5049056"/>
            <a:ext cx="5575038" cy="1113414"/>
            <a:chOff x="177627" y="5049056"/>
            <a:chExt cx="5575038" cy="1113414"/>
          </a:xfrm>
        </p:grpSpPr>
        <p:sp>
          <p:nvSpPr>
            <p:cNvPr id="16" name="Rectángulo redondeado 15"/>
            <p:cNvSpPr/>
            <p:nvPr/>
          </p:nvSpPr>
          <p:spPr>
            <a:xfrm>
              <a:off x="177627" y="5049056"/>
              <a:ext cx="5575038" cy="1113414"/>
            </a:xfrm>
            <a:prstGeom prst="roundRect">
              <a:avLst>
                <a:gd name="adj" fmla="val 9779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17" name="CuadroTexto 16"/>
            <p:cNvSpPr txBox="1"/>
            <p:nvPr/>
          </p:nvSpPr>
          <p:spPr>
            <a:xfrm>
              <a:off x="300830" y="5431037"/>
              <a:ext cx="15494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b="1" dirty="0" smtClean="0"/>
                <a:t>Cacao</a:t>
              </a:r>
              <a:endParaRPr lang="es-CO" b="1" dirty="0"/>
            </a:p>
          </p:txBody>
        </p:sp>
        <p:pic>
          <p:nvPicPr>
            <p:cNvPr id="18" name="Imagen 1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204557" y="5188989"/>
              <a:ext cx="664264" cy="839999"/>
            </a:xfrm>
            <a:prstGeom prst="rect">
              <a:avLst/>
            </a:prstGeom>
          </p:spPr>
        </p:pic>
        <p:sp>
          <p:nvSpPr>
            <p:cNvPr id="19" name="Rectángulo 18"/>
            <p:cNvSpPr/>
            <p:nvPr/>
          </p:nvSpPr>
          <p:spPr>
            <a:xfrm>
              <a:off x="2868822" y="5403943"/>
              <a:ext cx="1782192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CO" sz="1400" i="1" dirty="0" err="1"/>
                <a:t>Theobroma</a:t>
              </a:r>
              <a:r>
                <a:rPr lang="es-CO" sz="1400" i="1" dirty="0"/>
                <a:t> cacao</a:t>
              </a:r>
              <a:r>
                <a:rPr lang="es-CO" sz="1400" dirty="0"/>
                <a:t>: </a:t>
              </a:r>
              <a:r>
                <a:rPr lang="es-CO" sz="1400" dirty="0" err="1"/>
                <a:t>TCS</a:t>
              </a:r>
              <a:r>
                <a:rPr lang="es-CO" sz="1400" dirty="0"/>
                <a:t> 01 y </a:t>
              </a:r>
              <a:r>
                <a:rPr lang="es-CO" sz="1400" dirty="0" err="1"/>
                <a:t>TCS</a:t>
              </a:r>
              <a:r>
                <a:rPr lang="es-CO" sz="1400" dirty="0"/>
                <a:t> 06</a:t>
              </a:r>
            </a:p>
          </p:txBody>
        </p:sp>
      </p:grpSp>
      <p:grpSp>
        <p:nvGrpSpPr>
          <p:cNvPr id="20" name="Grupo 19"/>
          <p:cNvGrpSpPr/>
          <p:nvPr/>
        </p:nvGrpSpPr>
        <p:grpSpPr>
          <a:xfrm>
            <a:off x="140677" y="3787288"/>
            <a:ext cx="11633981" cy="1011138"/>
            <a:chOff x="140677" y="3604409"/>
            <a:chExt cx="11633981" cy="1011138"/>
          </a:xfrm>
        </p:grpSpPr>
        <p:sp>
          <p:nvSpPr>
            <p:cNvPr id="21" name="Rectángulo redondeado 20"/>
            <p:cNvSpPr/>
            <p:nvPr/>
          </p:nvSpPr>
          <p:spPr>
            <a:xfrm>
              <a:off x="140677" y="3604409"/>
              <a:ext cx="11633981" cy="1011138"/>
            </a:xfrm>
            <a:prstGeom prst="roundRect">
              <a:avLst>
                <a:gd name="adj" fmla="val 9779"/>
              </a:avLst>
            </a:prstGeom>
            <a:solidFill>
              <a:srgbClr val="BCE2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22" name="CuadroTexto 21"/>
            <p:cNvSpPr txBox="1"/>
            <p:nvPr/>
          </p:nvSpPr>
          <p:spPr>
            <a:xfrm>
              <a:off x="371124" y="3868981"/>
              <a:ext cx="15494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b="1" dirty="0" smtClean="0"/>
                <a:t>Ganadería</a:t>
              </a:r>
              <a:endParaRPr lang="es-CO" b="1" dirty="0"/>
            </a:p>
          </p:txBody>
        </p:sp>
        <p:pic>
          <p:nvPicPr>
            <p:cNvPr id="23" name="Imagen 2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536689" y="3722726"/>
              <a:ext cx="1445449" cy="765915"/>
            </a:xfrm>
            <a:prstGeom prst="rect">
              <a:avLst/>
            </a:prstGeom>
          </p:spPr>
        </p:pic>
        <p:sp>
          <p:nvSpPr>
            <p:cNvPr id="24" name="Rectángulo 23"/>
            <p:cNvSpPr/>
            <p:nvPr/>
          </p:nvSpPr>
          <p:spPr>
            <a:xfrm>
              <a:off x="4048185" y="3930536"/>
              <a:ext cx="1112997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CO" sz="1400" i="1" dirty="0"/>
                <a:t>Avena sativa</a:t>
              </a:r>
            </a:p>
          </p:txBody>
        </p:sp>
        <p:sp>
          <p:nvSpPr>
            <p:cNvPr id="25" name="Rectángulo 24"/>
            <p:cNvSpPr/>
            <p:nvPr/>
          </p:nvSpPr>
          <p:spPr>
            <a:xfrm>
              <a:off x="6935440" y="3931026"/>
              <a:ext cx="2863220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CO" sz="1400" i="1" dirty="0" err="1"/>
                <a:t>Panicum</a:t>
              </a:r>
              <a:r>
                <a:rPr lang="es-CO" sz="1400" i="1" dirty="0"/>
                <a:t> máximum</a:t>
              </a:r>
              <a:r>
                <a:rPr lang="es-CO" sz="1400" dirty="0"/>
                <a:t>: Pastos Sabanera</a:t>
              </a:r>
            </a:p>
          </p:txBody>
        </p:sp>
        <p:pic>
          <p:nvPicPr>
            <p:cNvPr id="26" name="Imagen 25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715715" y="3703858"/>
              <a:ext cx="1168036" cy="803649"/>
            </a:xfrm>
            <a:prstGeom prst="rect">
              <a:avLst/>
            </a:prstGeom>
          </p:spPr>
        </p:pic>
      </p:grpSp>
      <p:grpSp>
        <p:nvGrpSpPr>
          <p:cNvPr id="27" name="Grupo 26"/>
          <p:cNvGrpSpPr/>
          <p:nvPr/>
        </p:nvGrpSpPr>
        <p:grpSpPr>
          <a:xfrm>
            <a:off x="6199620" y="5049055"/>
            <a:ext cx="5575038" cy="1113415"/>
            <a:chOff x="6199620" y="5049055"/>
            <a:chExt cx="5575038" cy="1113415"/>
          </a:xfrm>
        </p:grpSpPr>
        <p:sp>
          <p:nvSpPr>
            <p:cNvPr id="28" name="Rectángulo redondeado 27"/>
            <p:cNvSpPr/>
            <p:nvPr/>
          </p:nvSpPr>
          <p:spPr>
            <a:xfrm>
              <a:off x="6199620" y="5049055"/>
              <a:ext cx="5575038" cy="1113415"/>
            </a:xfrm>
            <a:prstGeom prst="roundRect">
              <a:avLst>
                <a:gd name="adj" fmla="val 9779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pic>
          <p:nvPicPr>
            <p:cNvPr id="29" name="Imagen 28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374046" y="5147531"/>
              <a:ext cx="928577" cy="835719"/>
            </a:xfrm>
            <a:prstGeom prst="rect">
              <a:avLst/>
            </a:prstGeom>
          </p:spPr>
        </p:pic>
        <p:sp>
          <p:nvSpPr>
            <p:cNvPr id="30" name="Rectángulo 29"/>
            <p:cNvSpPr/>
            <p:nvPr/>
          </p:nvSpPr>
          <p:spPr>
            <a:xfrm>
              <a:off x="9312155" y="5186850"/>
              <a:ext cx="1715853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CO" sz="1400" i="1" dirty="0" err="1"/>
                <a:t>Bactris</a:t>
              </a:r>
              <a:r>
                <a:rPr lang="es-CO" sz="1400" i="1" dirty="0"/>
                <a:t> </a:t>
              </a:r>
              <a:r>
                <a:rPr lang="es-CO" sz="1400" i="1" dirty="0" err="1"/>
                <a:t>gasipaes</a:t>
              </a:r>
              <a:r>
                <a:rPr lang="es-CO" sz="1400" dirty="0"/>
                <a:t>: Tumaco y Pacífico</a:t>
              </a:r>
            </a:p>
            <a:p>
              <a:r>
                <a:rPr lang="es-CO" sz="1400" dirty="0"/>
                <a:t>Chontaduro</a:t>
              </a:r>
            </a:p>
          </p:txBody>
        </p:sp>
        <p:sp>
          <p:nvSpPr>
            <p:cNvPr id="31" name="CuadroTexto 30"/>
            <p:cNvSpPr txBox="1"/>
            <p:nvPr/>
          </p:nvSpPr>
          <p:spPr>
            <a:xfrm>
              <a:off x="6419879" y="5280832"/>
              <a:ext cx="154941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b="1" dirty="0" smtClean="0"/>
                <a:t>Cultivos</a:t>
              </a:r>
            </a:p>
            <a:p>
              <a:r>
                <a:rPr lang="es-CO" b="1" dirty="0" smtClean="0"/>
                <a:t>permanentes</a:t>
              </a:r>
              <a:endParaRPr lang="es-CO" b="1" dirty="0"/>
            </a:p>
          </p:txBody>
        </p:sp>
      </p:grpSp>
      <p:sp>
        <p:nvSpPr>
          <p:cNvPr id="32" name="Título 1"/>
          <p:cNvSpPr txBox="1">
            <a:spLocks/>
          </p:cNvSpPr>
          <p:nvPr/>
        </p:nvSpPr>
        <p:spPr>
          <a:xfrm>
            <a:off x="1872973" y="365126"/>
            <a:ext cx="9480827" cy="845109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/>
            <a:r>
              <a:rPr lang="es-CO" sz="3200" b="1" dirty="0" smtClean="0"/>
              <a:t>Oferta Tecnológica</a:t>
            </a:r>
            <a:br>
              <a:rPr lang="es-CO" sz="3200" b="1" dirty="0" smtClean="0"/>
            </a:br>
            <a:r>
              <a:rPr lang="es-CO" sz="3200" b="1" dirty="0" smtClean="0"/>
              <a:t>Material de Siembra</a:t>
            </a:r>
            <a:endParaRPr lang="es-CO" sz="3200" b="1" dirty="0"/>
          </a:p>
        </p:txBody>
      </p:sp>
    </p:spTree>
    <p:extLst>
      <p:ext uri="{BB962C8B-B14F-4D97-AF65-F5344CB8AC3E}">
        <p14:creationId xmlns:p14="http://schemas.microsoft.com/office/powerpoint/2010/main" val="1878410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 CuadroTexto">
            <a:hlinkClick r:id="" action="ppaction://noaction"/>
          </p:cNvPr>
          <p:cNvSpPr txBox="1"/>
          <p:nvPr/>
        </p:nvSpPr>
        <p:spPr>
          <a:xfrm>
            <a:off x="1847528" y="5805264"/>
            <a:ext cx="8424936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s-ES"/>
            </a:defPPr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r>
              <a:rPr lang="es-CO" sz="1800" b="1" dirty="0">
                <a:solidFill>
                  <a:schemeClr val="tx1"/>
                </a:solidFill>
              </a:rPr>
              <a:t>Laboratorio de reproducción animal (C.I. </a:t>
            </a:r>
            <a:r>
              <a:rPr lang="es-CO" sz="1800" b="1" dirty="0" err="1">
                <a:solidFill>
                  <a:schemeClr val="tx1"/>
                </a:solidFill>
              </a:rPr>
              <a:t>Tibaitatá</a:t>
            </a:r>
            <a:r>
              <a:rPr lang="es-CO" sz="1800" b="1">
                <a:solidFill>
                  <a:schemeClr val="tx1"/>
                </a:solidFill>
              </a:rPr>
              <a:t>)</a:t>
            </a:r>
            <a:endParaRPr lang="es-CO" sz="1800" b="1" dirty="0">
              <a:solidFill>
                <a:schemeClr val="tx1"/>
              </a:solidFill>
            </a:endParaRPr>
          </a:p>
          <a:p>
            <a:r>
              <a:rPr lang="es-CO" sz="1800" dirty="0">
                <a:solidFill>
                  <a:schemeClr val="tx1"/>
                </a:solidFill>
              </a:rPr>
              <a:t>Aplicación de biotecnología reproductiva (TE, FIV, </a:t>
            </a:r>
            <a:r>
              <a:rPr lang="es-CO" sz="1800" dirty="0" err="1">
                <a:solidFill>
                  <a:schemeClr val="tx1"/>
                </a:solidFill>
              </a:rPr>
              <a:t>Criopreservación</a:t>
            </a:r>
            <a:r>
              <a:rPr lang="es-CO" sz="1800" dirty="0">
                <a:solidFill>
                  <a:schemeClr val="tx1"/>
                </a:solidFill>
              </a:rPr>
              <a:t>) para producción de material genético (semen, embriones)  de alta calidad</a:t>
            </a:r>
          </a:p>
        </p:txBody>
      </p:sp>
      <p:graphicFrame>
        <p:nvGraphicFramePr>
          <p:cNvPr id="5" name="1 Diagrama"/>
          <p:cNvGraphicFramePr/>
          <p:nvPr>
            <p:extLst>
              <p:ext uri="{D42A27DB-BD31-4B8C-83A1-F6EECF244321}">
                <p14:modId xmlns:p14="http://schemas.microsoft.com/office/powerpoint/2010/main" val="2074357646"/>
              </p:ext>
            </p:extLst>
          </p:nvPr>
        </p:nvGraphicFramePr>
        <p:xfrm>
          <a:off x="1632520" y="116632"/>
          <a:ext cx="9144000" cy="47525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6" name="Grupo 5"/>
          <p:cNvGrpSpPr/>
          <p:nvPr/>
        </p:nvGrpSpPr>
        <p:grpSpPr>
          <a:xfrm>
            <a:off x="2783635" y="4869163"/>
            <a:ext cx="6192691" cy="914349"/>
            <a:chOff x="1259632" y="5085184"/>
            <a:chExt cx="6192691" cy="914349"/>
          </a:xfrm>
        </p:grpSpPr>
        <p:sp>
          <p:nvSpPr>
            <p:cNvPr id="7" name="Abrir llave 6"/>
            <p:cNvSpPr/>
            <p:nvPr/>
          </p:nvSpPr>
          <p:spPr>
            <a:xfrm rot="16200000">
              <a:off x="4247966" y="2240867"/>
              <a:ext cx="360040" cy="6048674"/>
            </a:xfrm>
            <a:prstGeom prst="leftBrace">
              <a:avLst/>
            </a:prstGeom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8" name="2 Flecha derecha"/>
            <p:cNvSpPr/>
            <p:nvPr/>
          </p:nvSpPr>
          <p:spPr>
            <a:xfrm rot="5400000">
              <a:off x="3994621" y="2541835"/>
              <a:ext cx="722709" cy="6192688"/>
            </a:xfrm>
            <a:prstGeom prst="rightArrow">
              <a:avLst>
                <a:gd name="adj1" fmla="val 35442"/>
                <a:gd name="adj2" fmla="val 43702"/>
              </a:avLst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vert270" wrap="square">
              <a:spAutoFit/>
            </a:bodyPr>
            <a:lstStyle/>
            <a:p>
              <a:pPr algn="ctr"/>
              <a:r>
                <a:rPr lang="es-CO" sz="1400" dirty="0">
                  <a:solidFill>
                    <a:schemeClr val="tx1"/>
                  </a:solidFill>
                </a:rPr>
                <a:t>Identificación de animales con mejor merito  genético</a:t>
              </a:r>
            </a:p>
          </p:txBody>
        </p:sp>
      </p:grpSp>
      <p:sp>
        <p:nvSpPr>
          <p:cNvPr id="9" name="AutoShape 4" descr="https://encrypted-tbn2.gstatic.com/images?q=tbn:ANd9GcTuDQe6cY1vPhejOcU7fxAd5T_0y0fr6qeXVLLIuaaRHjgR7i4lB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167" b="94833" l="4750" r="91750">
                        <a14:foregroundMark x1="7875" y1="29667" x2="8375" y2="32333"/>
                        <a14:foregroundMark x1="8750" y1="25000" x2="9375" y2="18167"/>
                        <a14:foregroundMark x1="89500" y1="51667" x2="88875" y2="72000"/>
                        <a14:foregroundMark x1="24250" y1="50667" x2="31625" y2="62833"/>
                        <a14:foregroundMark x1="26000" y1="56333" x2="27125" y2="59167"/>
                        <a14:foregroundMark x1="36250" y1="93000" x2="39000" y2="90333"/>
                        <a14:foregroundMark x1="41500" y1="84167" x2="42750" y2="83667"/>
                        <a14:foregroundMark x1="76500" y1="91333" x2="79375" y2="89667"/>
                        <a14:foregroundMark x1="78375" y1="91167" x2="84250" y2="92500"/>
                        <a14:foregroundMark x1="86875" y1="89333" x2="87500" y2="89167"/>
                        <a14:foregroundMark x1="77875" y1="92833" x2="81250" y2="93833"/>
                        <a14:foregroundMark x1="36125" y1="87833" x2="35250" y2="91333"/>
                        <a14:backgroundMark x1="8125" y1="20000" x2="9750" y2="16833"/>
                        <a14:backgroundMark x1="51000" y1="18833" x2="82250" y2="14167"/>
                        <a14:backgroundMark x1="77375" y1="15667" x2="85000" y2="18000"/>
                        <a14:backgroundMark x1="90750" y1="45833" x2="91375" y2="50833"/>
                        <a14:backgroundMark x1="90375" y1="26333" x2="90750" y2="30500"/>
                        <a14:backgroundMark x1="21250" y1="43167" x2="22500" y2="49500"/>
                        <a14:backgroundMark x1="7375" y1="25833" x2="6750" y2="29667"/>
                        <a14:backgroundMark x1="6875" y1="30333" x2="7125" y2="31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631507" y="4653139"/>
            <a:ext cx="1375799" cy="939155"/>
          </a:xfrm>
          <a:prstGeom prst="rect">
            <a:avLst/>
          </a:prstGeom>
        </p:spPr>
      </p:pic>
      <p:pic>
        <p:nvPicPr>
          <p:cNvPr id="11" name="Picture 10" descr="https://encrypted-tbn2.gstatic.com/images?q=tbn:ANd9GcQZ4sgHl1oreC9kZb3NtdHKjw87jxPRb00KBA-fZu0pb49QZOsGCA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48328" y="4557492"/>
            <a:ext cx="1289198" cy="1175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6094" l="50508" r="97970">
                        <a14:foregroundMark x1="54822" y1="45313" x2="69289" y2="3125"/>
                        <a14:foregroundMark x1="76650" y1="68750" x2="91878" y2="14063"/>
                        <a14:foregroundMark x1="77919" y1="11719" x2="80203" y2="7813"/>
                      </a14:backgroundRemoval>
                    </a14:imgEffect>
                  </a14:imgLayer>
                </a14:imgProps>
              </a:ext>
            </a:extLst>
          </a:blip>
          <a:srcRect l="51919" t="-3155" r="5869"/>
          <a:stretch/>
        </p:blipFill>
        <p:spPr>
          <a:xfrm rot="11451774">
            <a:off x="2590610" y="6360411"/>
            <a:ext cx="586455" cy="465584"/>
          </a:xfrm>
          <a:prstGeom prst="rect">
            <a:avLst/>
          </a:prstGeom>
        </p:spPr>
      </p:pic>
      <p:pic>
        <p:nvPicPr>
          <p:cNvPr id="13" name="Picture 4" descr="https://encrypted-tbn0.gstatic.com/images?q=tbn:ANd9GcTVW1cl-B_dh97GxEOZ7wxXz9EGDCXQ_TSWgDNFGQdedN1qhnrP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07" b="52319"/>
          <a:stretch/>
        </p:blipFill>
        <p:spPr bwMode="auto">
          <a:xfrm>
            <a:off x="8760296" y="6381328"/>
            <a:ext cx="677466" cy="477650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3651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72973" y="365127"/>
            <a:ext cx="9480827" cy="729748"/>
          </a:xfrm>
        </p:spPr>
        <p:txBody>
          <a:bodyPr/>
          <a:lstStyle/>
          <a:p>
            <a:pPr algn="ctr"/>
            <a:r>
              <a:rPr lang="es-CO" sz="3200" dirty="0" smtClean="0"/>
              <a:t>Oferta Tecnológica</a:t>
            </a:r>
            <a:br>
              <a:rPr lang="es-CO" sz="3200" dirty="0" smtClean="0"/>
            </a:br>
            <a:r>
              <a:rPr lang="es-CO" sz="3200" dirty="0" err="1" smtClean="0"/>
              <a:t>Bioproductos</a:t>
            </a:r>
            <a:endParaRPr lang="es-CO" sz="3200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540" y="1613987"/>
            <a:ext cx="5310176" cy="1558341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540" y="3172328"/>
            <a:ext cx="5310176" cy="1501345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540" y="4673673"/>
            <a:ext cx="5310176" cy="1548801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39850" y="1614491"/>
            <a:ext cx="5633815" cy="1571866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39850" y="3186357"/>
            <a:ext cx="5633815" cy="1611876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39850" y="4798233"/>
            <a:ext cx="5707653" cy="1585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476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72973" y="365127"/>
            <a:ext cx="9480827" cy="705408"/>
          </a:xfrm>
        </p:spPr>
        <p:txBody>
          <a:bodyPr/>
          <a:lstStyle/>
          <a:p>
            <a:pPr algn="ctr"/>
            <a:r>
              <a:rPr lang="es-CO" dirty="0" smtClean="0"/>
              <a:t>Herramientas TIC</a:t>
            </a:r>
            <a:endParaRPr lang="es-CO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1094" y="3269029"/>
            <a:ext cx="2696884" cy="101867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4336" y="3680729"/>
            <a:ext cx="2486025" cy="104775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8608" y="4622365"/>
            <a:ext cx="2085975" cy="1495425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34336" y="2032063"/>
            <a:ext cx="2524125" cy="99060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34336" y="5012890"/>
            <a:ext cx="3152775" cy="1104900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93485" y="2527363"/>
            <a:ext cx="1533525" cy="1266825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1094" y="1717103"/>
            <a:ext cx="3081005" cy="1348173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93485" y="4360110"/>
            <a:ext cx="1502288" cy="1305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98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 smtClean="0"/>
              <a:t>Cooperación</a:t>
            </a:r>
            <a:br>
              <a:rPr lang="es-CO" dirty="0" smtClean="0"/>
            </a:b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1876151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2"/>
          <p:cNvGrpSpPr/>
          <p:nvPr/>
        </p:nvGrpSpPr>
        <p:grpSpPr>
          <a:xfrm>
            <a:off x="343328" y="1511543"/>
            <a:ext cx="8658177" cy="5232854"/>
            <a:chOff x="144294" y="1124744"/>
            <a:chExt cx="8658177" cy="5232854"/>
          </a:xfrm>
        </p:grpSpPr>
        <p:sp>
          <p:nvSpPr>
            <p:cNvPr id="4" name="2 Marcador de contenido"/>
            <p:cNvSpPr txBox="1">
              <a:spLocks noChangeAspect="1"/>
            </p:cNvSpPr>
            <p:nvPr/>
          </p:nvSpPr>
          <p:spPr>
            <a:xfrm>
              <a:off x="395540" y="3139271"/>
              <a:ext cx="3135071" cy="436851"/>
            </a:xfrm>
            <a:prstGeom prst="rect">
              <a:avLst/>
            </a:prstGeom>
          </p:spPr>
          <p:txBody>
            <a:bodyPr>
              <a:normAutofit fontScale="92500" lnSpcReduction="1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endParaRPr lang="es-CO"/>
            </a:p>
            <a:p>
              <a:pPr marL="0" indent="0">
                <a:buNone/>
              </a:pPr>
              <a:endParaRPr lang="es-CO" dirty="0"/>
            </a:p>
          </p:txBody>
        </p:sp>
        <p:pic>
          <p:nvPicPr>
            <p:cNvPr id="5" name="4 Imagen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8464" y="1765285"/>
              <a:ext cx="898652" cy="316010"/>
            </a:xfrm>
            <a:prstGeom prst="rect">
              <a:avLst/>
            </a:prstGeom>
          </p:spPr>
        </p:pic>
        <p:pic>
          <p:nvPicPr>
            <p:cNvPr id="6" name="Picture 10" descr="http://t3.gstatic.com/images?q=tbn:ANd9GcR44zU4I7rvBujTLhpCA1oMVFu5F4AE0Gi57Y6kPQIqLSMkCmyEAw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14517" y="1139439"/>
              <a:ext cx="361627" cy="3616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6 Imagen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4387" y="1192885"/>
              <a:ext cx="420128" cy="366532"/>
            </a:xfrm>
            <a:prstGeom prst="rect">
              <a:avLst/>
            </a:prstGeom>
          </p:spPr>
        </p:pic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95474" y="5214546"/>
              <a:ext cx="907301" cy="2478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45001" y="1738918"/>
              <a:ext cx="808329" cy="3617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6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47251" y="1679901"/>
              <a:ext cx="251214" cy="4887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" name="Picture 10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1277" y="5194403"/>
              <a:ext cx="354402" cy="2782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13 Imagen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73224" y="5136503"/>
              <a:ext cx="418982" cy="3430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Imagen 5" descr="logo_igac.jpg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33979" y="2483196"/>
              <a:ext cx="289915" cy="405881"/>
            </a:xfrm>
            <a:prstGeom prst="rect">
              <a:avLst/>
            </a:prstGeom>
          </p:spPr>
        </p:pic>
        <p:pic>
          <p:nvPicPr>
            <p:cNvPr id="14" name="Picture 12" descr="https://encrypted-tbn0.gstatic.com/images?q=tbn:ANd9GcQBgjhQfwm6zzoSS1Mtq1OXUXzTdoPzD_K4JTVevKcOI6K1Zkar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39759" y="5935913"/>
              <a:ext cx="321883" cy="3645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Imagen 28" descr="coolesar.jpg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94171" y="5621709"/>
              <a:ext cx="849025" cy="3316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Imagen 30" descr="DPA.jpg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58227" y="2426779"/>
              <a:ext cx="598126" cy="3579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Imagen 34" descr="unisantander.jpeg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76711" y="2521176"/>
              <a:ext cx="851806" cy="2768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Imagen 36" descr="logo_unicesar.png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04857" y="4477716"/>
              <a:ext cx="653973" cy="2618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Imagen 38" descr="CDT cesar.jpg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7877" y="5209716"/>
              <a:ext cx="490029" cy="2876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23 Imagen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7431" y="1143203"/>
              <a:ext cx="359362" cy="357765"/>
            </a:xfrm>
            <a:prstGeom prst="rect">
              <a:avLst/>
            </a:prstGeom>
          </p:spPr>
        </p:pic>
        <p:pic>
          <p:nvPicPr>
            <p:cNvPr id="21" name="24 Imagen"/>
            <p:cNvPicPr>
              <a:picLocks noChangeAspect="1"/>
            </p:cNvPicPr>
            <p:nvPr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365" b="17469"/>
            <a:stretch/>
          </p:blipFill>
          <p:spPr>
            <a:xfrm>
              <a:off x="794933" y="1143467"/>
              <a:ext cx="714152" cy="357563"/>
            </a:xfrm>
            <a:prstGeom prst="rect">
              <a:avLst/>
            </a:prstGeom>
          </p:spPr>
        </p:pic>
        <p:pic>
          <p:nvPicPr>
            <p:cNvPr id="22" name="25 Imagen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26825" y="1139438"/>
              <a:ext cx="360609" cy="360609"/>
            </a:xfrm>
            <a:prstGeom prst="rect">
              <a:avLst/>
            </a:prstGeom>
          </p:spPr>
        </p:pic>
        <p:pic>
          <p:nvPicPr>
            <p:cNvPr id="23" name="26 Imagen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80048" y="1813123"/>
              <a:ext cx="686766" cy="354114"/>
            </a:xfrm>
            <a:prstGeom prst="rect">
              <a:avLst/>
            </a:prstGeom>
          </p:spPr>
        </p:pic>
        <p:pic>
          <p:nvPicPr>
            <p:cNvPr id="24" name="27 Imagen"/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79932" y="3262697"/>
              <a:ext cx="693198" cy="273019"/>
            </a:xfrm>
            <a:prstGeom prst="rect">
              <a:avLst/>
            </a:prstGeom>
          </p:spPr>
        </p:pic>
        <p:pic>
          <p:nvPicPr>
            <p:cNvPr id="25" name="29 Imagen"/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49696" y="5203547"/>
              <a:ext cx="292318" cy="292318"/>
            </a:xfrm>
            <a:prstGeom prst="rect">
              <a:avLst/>
            </a:prstGeom>
          </p:spPr>
        </p:pic>
        <p:pic>
          <p:nvPicPr>
            <p:cNvPr id="26" name="30 Imagen"/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26824" y="1738917"/>
              <a:ext cx="439580" cy="380238"/>
            </a:xfrm>
            <a:prstGeom prst="rect">
              <a:avLst/>
            </a:prstGeom>
          </p:spPr>
        </p:pic>
        <p:pic>
          <p:nvPicPr>
            <p:cNvPr id="27" name="31 Imagen"/>
            <p:cNvPicPr>
              <a:picLocks noChangeAspect="1"/>
            </p:cNvPicPr>
            <p:nvPr/>
          </p:nvPicPr>
          <p:blipFill rotWithShape="1"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589" t="18005" r="10610" b="16092"/>
            <a:stretch/>
          </p:blipFill>
          <p:spPr>
            <a:xfrm>
              <a:off x="868464" y="1765282"/>
              <a:ext cx="503509" cy="426502"/>
            </a:xfrm>
            <a:prstGeom prst="rect">
              <a:avLst/>
            </a:prstGeom>
          </p:spPr>
        </p:pic>
        <p:pic>
          <p:nvPicPr>
            <p:cNvPr id="28" name="32 Imagen"/>
            <p:cNvPicPr>
              <a:picLocks noChangeAspect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52599" y="1755705"/>
              <a:ext cx="450363" cy="390940"/>
            </a:xfrm>
            <a:prstGeom prst="rect">
              <a:avLst/>
            </a:prstGeom>
          </p:spPr>
        </p:pic>
        <p:pic>
          <p:nvPicPr>
            <p:cNvPr id="29" name="33 Imagen"/>
            <p:cNvPicPr>
              <a:picLocks noChangeAspect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6380" y="5938606"/>
              <a:ext cx="469018" cy="418992"/>
            </a:xfrm>
            <a:prstGeom prst="rect">
              <a:avLst/>
            </a:prstGeom>
          </p:spPr>
        </p:pic>
        <p:pic>
          <p:nvPicPr>
            <p:cNvPr id="30" name="Picture 10" descr="http://www.glorizacomunicaciones.com/sitio/wp-content/uploads/2010/02/Logo-Fedegan-FNG-blanco.png"/>
            <p:cNvPicPr>
              <a:picLocks noChangeAspect="1" noChangeArrowheads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876" y="1789366"/>
              <a:ext cx="372328" cy="347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Imagen 3" descr="Logo_Freskaleche.gif"/>
            <p:cNvPicPr>
              <a:picLocks noChangeAspect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58025" y="2439543"/>
              <a:ext cx="609920" cy="3385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Imagen 24" descr="Corpocesar.jpg"/>
            <p:cNvPicPr>
              <a:picLocks noChangeAspect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79196" y="2461190"/>
              <a:ext cx="645797" cy="3908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Imagen 31" descr="gobeccesar.jpg"/>
            <p:cNvPicPr>
              <a:picLocks noChangeAspect="1"/>
            </p:cNvPicPr>
            <p:nvPr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28197" y="2406709"/>
              <a:ext cx="368815" cy="5321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Imagen 33" descr="klarens.jpg"/>
            <p:cNvPicPr>
              <a:picLocks noChangeAspect="1"/>
            </p:cNvPicPr>
            <p:nvPr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41984" y="3762725"/>
              <a:ext cx="409559" cy="3368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" name="Imagen 35" descr="gobguajira.png"/>
            <p:cNvPicPr>
              <a:picLocks noChangeAspect="1"/>
            </p:cNvPicPr>
            <p:nvPr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32327" y="2413974"/>
              <a:ext cx="545529" cy="5130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" name="Imagen 37" descr="logo-alcaldia-de-Valledupar1.png"/>
            <p:cNvPicPr>
              <a:picLocks noChangeAspect="1"/>
            </p:cNvPicPr>
            <p:nvPr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3072" y="5900691"/>
              <a:ext cx="560257" cy="434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" name="41 Imagen"/>
            <p:cNvPicPr>
              <a:picLocks noChangeAspect="1"/>
            </p:cNvPicPr>
            <p:nvPr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8342" y="1143467"/>
              <a:ext cx="682288" cy="357563"/>
            </a:xfrm>
            <a:prstGeom prst="rect">
              <a:avLst/>
            </a:prstGeom>
          </p:spPr>
        </p:pic>
        <p:pic>
          <p:nvPicPr>
            <p:cNvPr id="38" name="42 Imagen"/>
            <p:cNvPicPr>
              <a:picLocks noChangeAspect="1"/>
            </p:cNvPicPr>
            <p:nvPr/>
          </p:nvPicPr>
          <p:blipFill>
            <a:blip r:embed="rId3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45185" y="3103428"/>
              <a:ext cx="532519" cy="310637"/>
            </a:xfrm>
            <a:prstGeom prst="rect">
              <a:avLst/>
            </a:prstGeom>
          </p:spPr>
        </p:pic>
        <p:pic>
          <p:nvPicPr>
            <p:cNvPr id="39" name="Imagen 4" descr="asoaganorte.png"/>
            <p:cNvPicPr>
              <a:picLocks noChangeAspect="1"/>
            </p:cNvPicPr>
            <p:nvPr/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44313" y="1124744"/>
              <a:ext cx="416854" cy="4175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" name="Imagen 5" descr="asocebu.jpg"/>
            <p:cNvPicPr>
              <a:picLocks noChangeAspect="1"/>
            </p:cNvPicPr>
            <p:nvPr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30089" y="1139441"/>
              <a:ext cx="769016" cy="4064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" name="Imagen 10" descr="ciat.jpg"/>
            <p:cNvPicPr>
              <a:picLocks noChangeAspect="1"/>
            </p:cNvPicPr>
            <p:nvPr/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3390" y="3180049"/>
              <a:ext cx="1392023" cy="2764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" name="Imagen 11" descr="conalgodon.jpg"/>
            <p:cNvPicPr>
              <a:picLocks noChangeAspect="1"/>
            </p:cNvPicPr>
            <p:nvPr/>
          </p:nvPicPr>
          <p:blipFill>
            <a:blip r:embed="rId3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6273" y="3861478"/>
              <a:ext cx="1342777" cy="2750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" name="Imagen 14" descr="ganacor.jpg"/>
            <p:cNvPicPr>
              <a:picLocks noChangeAspect="1"/>
            </p:cNvPicPr>
            <p:nvPr/>
          </p:nvPicPr>
          <p:blipFill>
            <a:blip r:embed="rId4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9731" y="3861478"/>
              <a:ext cx="1090252" cy="295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" name="Imagen 15" descr="gobdesucre.jpg"/>
            <p:cNvPicPr>
              <a:picLocks noChangeAspect="1"/>
            </p:cNvPicPr>
            <p:nvPr/>
          </p:nvPicPr>
          <p:blipFill>
            <a:blip r:embed="rId4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13486" y="3671664"/>
              <a:ext cx="432379" cy="4209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" name="Imagen 17" descr="iita.jpeg"/>
            <p:cNvPicPr>
              <a:picLocks noChangeAspect="1"/>
            </p:cNvPicPr>
            <p:nvPr/>
          </p:nvPicPr>
          <p:blipFill>
            <a:blip r:embed="rId4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61765" y="3813400"/>
              <a:ext cx="528742" cy="261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" name="Imagen 18" descr="Logo-Refocosta3-300x185.jpg"/>
            <p:cNvPicPr>
              <a:picLocks noChangeAspect="1"/>
            </p:cNvPicPr>
            <p:nvPr/>
          </p:nvPicPr>
          <p:blipFill>
            <a:blip r:embed="rId4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23295" y="1738918"/>
              <a:ext cx="585963" cy="361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" name="Imagen 20" descr="PIZANO-SA.jpg"/>
            <p:cNvPicPr>
              <a:picLocks noChangeAspect="1"/>
            </p:cNvPicPr>
            <p:nvPr/>
          </p:nvPicPr>
          <p:blipFill>
            <a:blip r:embed="rId4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19378" y="3113658"/>
              <a:ext cx="324888" cy="3266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8" name="Imagen 22" descr="Unicordoba.jpg"/>
            <p:cNvPicPr>
              <a:picLocks noChangeAspect="1"/>
            </p:cNvPicPr>
            <p:nvPr/>
          </p:nvPicPr>
          <p:blipFill>
            <a:blip r:embed="rId4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3232" y="2459827"/>
              <a:ext cx="306990" cy="4329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" name="Imagen 23" descr="Unimagdalena.jpg"/>
            <p:cNvPicPr>
              <a:picLocks noChangeAspect="1"/>
            </p:cNvPicPr>
            <p:nvPr/>
          </p:nvPicPr>
          <p:blipFill>
            <a:blip r:embed="rId4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77504" y="3755697"/>
              <a:ext cx="366626" cy="3485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0" name="Imagen 25" descr="cimmyt-logo_es.png"/>
            <p:cNvPicPr>
              <a:picLocks noChangeAspect="1"/>
            </p:cNvPicPr>
            <p:nvPr/>
          </p:nvPicPr>
          <p:blipFill>
            <a:blip r:embed="rId4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5916" y="3233298"/>
              <a:ext cx="946640" cy="2703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" name="Imagen 26" descr="gobcordoba.png"/>
            <p:cNvPicPr>
              <a:picLocks noChangeAspect="1"/>
            </p:cNvPicPr>
            <p:nvPr/>
          </p:nvPicPr>
          <p:blipFill>
            <a:blip r:embed="rId4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90900" y="3800581"/>
              <a:ext cx="1081923" cy="3603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" name="Imagen 27" descr="logo unisucre.png"/>
            <p:cNvPicPr>
              <a:picLocks noChangeAspect="1"/>
            </p:cNvPicPr>
            <p:nvPr/>
          </p:nvPicPr>
          <p:blipFill>
            <a:blip r:embed="rId4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8374" y="3765602"/>
              <a:ext cx="283294" cy="3513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3" name="Picture 2" descr="http://www.bnamericasevents.com/sites/www.bnamericasevents.com/files/Logotipo_Pacific_02%20(2)%20(2)_0.jpg?1385578779"/>
            <p:cNvPicPr>
              <a:picLocks noChangeAspect="1" noChangeArrowheads="1"/>
            </p:cNvPicPr>
            <p:nvPr/>
          </p:nvPicPr>
          <p:blipFill>
            <a:blip r:embed="rId5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294" y="4395006"/>
              <a:ext cx="353523" cy="3219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4" name="9 Imagen" descr="embrapa.png"/>
            <p:cNvPicPr>
              <a:picLocks noChangeAspect="1"/>
            </p:cNvPicPr>
            <p:nvPr/>
          </p:nvPicPr>
          <p:blipFill>
            <a:blip r:embed="rId5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21820" y="4466495"/>
              <a:ext cx="799564" cy="2986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6" name="Picture 24" descr="http://t0.gstatic.com/images?q=tbn:ANd9GcTRVcyWgsiTgxJ1voKTSvwcAeVw5TH_LPv6hjWQTAraxvfwZU-T">
              <a:hlinkClick r:id="rId52"/>
            </p:cNvPr>
            <p:cNvPicPr>
              <a:picLocks noChangeAspect="1" noChangeArrowheads="1"/>
            </p:cNvPicPr>
            <p:nvPr/>
          </p:nvPicPr>
          <p:blipFill>
            <a:blip r:embed="rId5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0666" y="4421274"/>
              <a:ext cx="458416" cy="3551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7" name="Picture 26" descr="http://www.rightsandresources.org/~rightsan/images/image.php?imageID=95">
              <a:hlinkClick r:id="rId54"/>
            </p:cNvPr>
            <p:cNvPicPr>
              <a:picLocks noChangeAspect="1" noChangeArrowheads="1"/>
            </p:cNvPicPr>
            <p:nvPr/>
          </p:nvPicPr>
          <p:blipFill>
            <a:blip r:embed="rId5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70129" y="4355868"/>
              <a:ext cx="888231" cy="3250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" name="15 Imagen"/>
            <p:cNvPicPr>
              <a:picLocks noChangeAspect="1"/>
            </p:cNvPicPr>
            <p:nvPr/>
          </p:nvPicPr>
          <p:blipFill>
            <a:blip r:embed="rId5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3521" y="5164315"/>
              <a:ext cx="408548" cy="356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9" name="Picture 8"/>
            <p:cNvPicPr>
              <a:picLocks noChangeAspect="1" noChangeArrowheads="1"/>
            </p:cNvPicPr>
            <p:nvPr/>
          </p:nvPicPr>
          <p:blipFill>
            <a:blip r:embed="rId5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08689" y="4421272"/>
              <a:ext cx="958855" cy="3668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0" name="Picture 9"/>
            <p:cNvPicPr>
              <a:picLocks noChangeAspect="1" noChangeArrowheads="1"/>
            </p:cNvPicPr>
            <p:nvPr/>
          </p:nvPicPr>
          <p:blipFill>
            <a:blip r:embed="rId5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55025" y="5086406"/>
              <a:ext cx="627925" cy="4416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1" name="74 Imagen"/>
            <p:cNvPicPr>
              <a:picLocks noChangeAspect="1"/>
            </p:cNvPicPr>
            <p:nvPr/>
          </p:nvPicPr>
          <p:blipFill>
            <a:blip r:embed="rId5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12654" y="5670233"/>
              <a:ext cx="515310" cy="508154"/>
            </a:xfrm>
            <a:prstGeom prst="rect">
              <a:avLst/>
            </a:prstGeom>
          </p:spPr>
        </p:pic>
        <p:pic>
          <p:nvPicPr>
            <p:cNvPr id="62" name="Imagen 61" descr="Instituto Colombiano Agropecuario"/>
            <p:cNvPicPr>
              <a:picLocks noChangeAspect="1"/>
            </p:cNvPicPr>
            <p:nvPr/>
          </p:nvPicPr>
          <p:blipFill>
            <a:blip r:embed="rId6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969" y="3289097"/>
              <a:ext cx="438428" cy="2825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3" name="Imagen 62" descr="Ministerio de Agricultura y Desarrollo Rural"/>
            <p:cNvPicPr>
              <a:picLocks noChangeAspect="1"/>
            </p:cNvPicPr>
            <p:nvPr/>
          </p:nvPicPr>
          <p:blipFill rotWithShape="1">
            <a:blip r:embed="rId6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1372"/>
            <a:stretch/>
          </p:blipFill>
          <p:spPr bwMode="auto">
            <a:xfrm>
              <a:off x="1014774" y="3095878"/>
              <a:ext cx="880700" cy="327192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64" name="Imagen 63" descr="Logo: APC-Colombia"/>
            <p:cNvPicPr>
              <a:picLocks noChangeAspect="1"/>
            </p:cNvPicPr>
            <p:nvPr/>
          </p:nvPicPr>
          <p:blipFill>
            <a:blip r:embed="rId6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8394" y="4417101"/>
              <a:ext cx="703449" cy="3052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5" name="Imagen 64"/>
            <p:cNvPicPr>
              <a:picLocks noChangeAspect="1"/>
            </p:cNvPicPr>
            <p:nvPr/>
          </p:nvPicPr>
          <p:blipFill>
            <a:blip r:embed="rId63"/>
            <a:stretch>
              <a:fillRect/>
            </a:stretch>
          </p:blipFill>
          <p:spPr>
            <a:xfrm>
              <a:off x="8141984" y="4425289"/>
              <a:ext cx="546928" cy="251102"/>
            </a:xfrm>
            <a:prstGeom prst="rect">
              <a:avLst/>
            </a:prstGeom>
          </p:spPr>
        </p:pic>
        <p:pic>
          <p:nvPicPr>
            <p:cNvPr id="66" name="Imagen 65" descr="Ministerio de Ambiente y Desarrollo Sostenible de la República de Colombia"/>
            <p:cNvPicPr/>
            <p:nvPr/>
          </p:nvPicPr>
          <p:blipFill rotWithShape="1">
            <a:blip r:embed="rId6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653"/>
            <a:stretch/>
          </p:blipFill>
          <p:spPr bwMode="auto">
            <a:xfrm>
              <a:off x="249969" y="4836179"/>
              <a:ext cx="1059372" cy="322785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67" name="Imagen 66" descr="Humboldt"/>
            <p:cNvPicPr/>
            <p:nvPr/>
          </p:nvPicPr>
          <p:blipFill>
            <a:blip r:embed="rId6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431" y="3159863"/>
              <a:ext cx="419100" cy="46609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8" name="Imagen 67" descr="http://ipt.sibcolombia.net/sinchi/styles/logo.png"/>
            <p:cNvPicPr/>
            <p:nvPr/>
          </p:nvPicPr>
          <p:blipFill>
            <a:blip r:embed="rId6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78567" y="4192466"/>
              <a:ext cx="297168" cy="570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9" name="Imagen 68" descr="Incoder"/>
            <p:cNvPicPr/>
            <p:nvPr/>
          </p:nvPicPr>
          <p:blipFill>
            <a:blip r:embed="rId6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2823" y="2861592"/>
              <a:ext cx="657178" cy="21382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0" name="Imagen 69" descr="Ir a pagina principal portal Sena"/>
            <p:cNvPicPr/>
            <p:nvPr/>
          </p:nvPicPr>
          <p:blipFill>
            <a:blip r:embed="rId6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8482" y="2559203"/>
              <a:ext cx="337373" cy="3677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1" name="Imagen 70" descr="Ministerio de Hacienda y Crédito Público"/>
            <p:cNvPicPr/>
            <p:nvPr/>
          </p:nvPicPr>
          <p:blipFill rotWithShape="1">
            <a:blip r:embed="rId6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764" r="51600" b="10569"/>
            <a:stretch/>
          </p:blipFill>
          <p:spPr bwMode="auto">
            <a:xfrm>
              <a:off x="7473224" y="2024792"/>
              <a:ext cx="1139171" cy="404873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72" name="Imagen 71" descr="Programa de Transformación Productiva"/>
            <p:cNvPicPr/>
            <p:nvPr/>
          </p:nvPicPr>
          <p:blipFill>
            <a:blip r:embed="rId7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3400" y="3490688"/>
              <a:ext cx="687458" cy="37117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3" name="Imagen 72"/>
            <p:cNvPicPr>
              <a:picLocks noChangeAspect="1"/>
            </p:cNvPicPr>
            <p:nvPr/>
          </p:nvPicPr>
          <p:blipFill>
            <a:blip r:embed="rId71"/>
            <a:stretch>
              <a:fillRect/>
            </a:stretch>
          </p:blipFill>
          <p:spPr>
            <a:xfrm>
              <a:off x="5511026" y="2172740"/>
              <a:ext cx="796919" cy="225701"/>
            </a:xfrm>
            <a:prstGeom prst="rect">
              <a:avLst/>
            </a:prstGeom>
          </p:spPr>
        </p:pic>
        <p:pic>
          <p:nvPicPr>
            <p:cNvPr id="74" name="Imagen 73"/>
            <p:cNvPicPr>
              <a:picLocks noChangeAspect="1"/>
            </p:cNvPicPr>
            <p:nvPr/>
          </p:nvPicPr>
          <p:blipFill>
            <a:blip r:embed="rId72"/>
            <a:stretch>
              <a:fillRect/>
            </a:stretch>
          </p:blipFill>
          <p:spPr>
            <a:xfrm>
              <a:off x="7562138" y="4264982"/>
              <a:ext cx="395586" cy="411409"/>
            </a:xfrm>
            <a:prstGeom prst="rect">
              <a:avLst/>
            </a:prstGeom>
          </p:spPr>
        </p:pic>
        <p:pic>
          <p:nvPicPr>
            <p:cNvPr id="75" name="Imagen 74"/>
            <p:cNvPicPr>
              <a:picLocks noChangeAspect="1"/>
            </p:cNvPicPr>
            <p:nvPr/>
          </p:nvPicPr>
          <p:blipFill>
            <a:blip r:embed="rId73"/>
            <a:stretch>
              <a:fillRect/>
            </a:stretch>
          </p:blipFill>
          <p:spPr>
            <a:xfrm>
              <a:off x="3390830" y="4184996"/>
              <a:ext cx="616755" cy="221487"/>
            </a:xfrm>
            <a:prstGeom prst="rect">
              <a:avLst/>
            </a:prstGeom>
          </p:spPr>
        </p:pic>
        <p:pic>
          <p:nvPicPr>
            <p:cNvPr id="76" name="Imagen 75"/>
            <p:cNvPicPr>
              <a:picLocks noChangeAspect="1"/>
            </p:cNvPicPr>
            <p:nvPr/>
          </p:nvPicPr>
          <p:blipFill>
            <a:blip r:embed="rId74"/>
            <a:stretch>
              <a:fillRect/>
            </a:stretch>
          </p:blipFill>
          <p:spPr>
            <a:xfrm>
              <a:off x="5225398" y="4831235"/>
              <a:ext cx="824040" cy="159888"/>
            </a:xfrm>
            <a:prstGeom prst="rect">
              <a:avLst/>
            </a:prstGeom>
          </p:spPr>
        </p:pic>
        <p:pic>
          <p:nvPicPr>
            <p:cNvPr id="77" name="Imagen 76" descr="Logo"/>
            <p:cNvPicPr/>
            <p:nvPr/>
          </p:nvPicPr>
          <p:blipFill>
            <a:blip r:embed="rId7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38552" y="2899822"/>
              <a:ext cx="986416" cy="208213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78" name="Imagen 77" descr="U.S. Department of State - Great Seal"/>
            <p:cNvPicPr/>
            <p:nvPr/>
          </p:nvPicPr>
          <p:blipFill>
            <a:blip r:embed="rId7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73224" y="3140969"/>
              <a:ext cx="413687" cy="34523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9" name="Imagen 78" descr="Inicio"/>
            <p:cNvPicPr/>
            <p:nvPr/>
          </p:nvPicPr>
          <p:blipFill>
            <a:blip r:embed="rId7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67544" y="5580250"/>
              <a:ext cx="502585" cy="1981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0" name="Imagen 79" descr="http://biomassnet.org/wp-content/uploads/2014/05/INBAR-672x372.jpg"/>
            <p:cNvPicPr/>
            <p:nvPr/>
          </p:nvPicPr>
          <p:blipFill>
            <a:blip r:embed="rId7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83058" y="5953383"/>
              <a:ext cx="546343" cy="32957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1" name="Imagen 80" descr="http://www.redinnovagro.in/fotosNoticias/inta.jpg"/>
            <p:cNvPicPr/>
            <p:nvPr/>
          </p:nvPicPr>
          <p:blipFill>
            <a:blip r:embed="rId7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44719" y="2096033"/>
              <a:ext cx="489370" cy="34840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2" name="Imagen 81" descr="http://www.brandsoftheworld.com/sites/default/files/styles/logo-thumbnail/public/052011/logo_inta.ai-converted.png"/>
            <p:cNvPicPr/>
            <p:nvPr/>
          </p:nvPicPr>
          <p:blipFill>
            <a:blip r:embed="rId8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09940" y="5534805"/>
              <a:ext cx="495321" cy="48919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3" name="Imagen 82" descr="Instituto Tecnológico Académico (INTA)"/>
            <p:cNvPicPr/>
            <p:nvPr/>
          </p:nvPicPr>
          <p:blipFill>
            <a:blip r:embed="rId8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98689" y="4929982"/>
              <a:ext cx="344731" cy="3128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4" name="Imagen 83" descr="http://www.emprenderenlaregion.com.ar/wp-content/uploads/2013/11/LOGO-INTI-DENOMINACION-ALTA-CALIDAD.jpg"/>
            <p:cNvPicPr/>
            <p:nvPr/>
          </p:nvPicPr>
          <p:blipFill>
            <a:blip r:embed="rId8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0545" y="4838178"/>
              <a:ext cx="638139" cy="32078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5" name="Imagen 84" descr="http://www.idiaf.gov.do/noticias/imagenes/20070724001.jpg"/>
            <p:cNvPicPr/>
            <p:nvPr/>
          </p:nvPicPr>
          <p:blipFill>
            <a:blip r:embed="rId8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45001" y="4801836"/>
              <a:ext cx="450977" cy="30019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6" name="Imagen 85" descr="Universidad de los Andes"/>
            <p:cNvPicPr/>
            <p:nvPr/>
          </p:nvPicPr>
          <p:blipFill>
            <a:blip r:embed="rId8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52847" y="4147620"/>
              <a:ext cx="632055" cy="22593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7" name="Imagen 86" descr="https://lh3.googleusercontent.com/-8feZq-YfK3s/AAAAAAAAAAI/AAAAAAAAAGQ/e_kCjyKmvv8/s46-c-k-no/photo.jpg"/>
            <p:cNvPicPr/>
            <p:nvPr/>
          </p:nvPicPr>
          <p:blipFill>
            <a:blip r:embed="rId8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89645" y="2221239"/>
              <a:ext cx="416433" cy="33327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8" name="Imagen 87" descr="http://upload.wikimedia.org/wikipedia/commons/thumb/3/3d/Escudo_de_Santander_Colombia.svg/250px-Escudo_de_Santander_Colombia.svg.png"/>
            <p:cNvPicPr/>
            <p:nvPr/>
          </p:nvPicPr>
          <p:blipFill>
            <a:blip r:embed="rId8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44267" y="2483235"/>
              <a:ext cx="458204" cy="3892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9" name="Imagen 88" descr="http://pegasus.javeriana.edu.co/~CIS0830TK01/image/logo_Ujaveriana.jpg"/>
            <p:cNvPicPr/>
            <p:nvPr/>
          </p:nvPicPr>
          <p:blipFill>
            <a:blip r:embed="rId8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28459" y="5752602"/>
              <a:ext cx="390525" cy="51498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0" name="Imagen 89" descr="logo2lineas 250_68"/>
            <p:cNvPicPr/>
            <p:nvPr/>
          </p:nvPicPr>
          <p:blipFill>
            <a:blip r:embed="rId8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0251" y="3545817"/>
              <a:ext cx="637000" cy="15155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1" name="Imagen 90" descr="Gobernación de Antioquia"/>
            <p:cNvPicPr/>
            <p:nvPr/>
          </p:nvPicPr>
          <p:blipFill rotWithShape="1">
            <a:blip r:embed="rId8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604" t="11928" r="3714"/>
            <a:stretch/>
          </p:blipFill>
          <p:spPr bwMode="auto">
            <a:xfrm>
              <a:off x="7475085" y="5624733"/>
              <a:ext cx="781268" cy="367288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92" name="Imagen 91" descr="Gobernación del Tolima"/>
            <p:cNvPicPr/>
            <p:nvPr/>
          </p:nvPicPr>
          <p:blipFill rotWithShape="1">
            <a:blip r:embed="rId9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783"/>
            <a:stretch/>
          </p:blipFill>
          <p:spPr bwMode="auto">
            <a:xfrm>
              <a:off x="5033652" y="3496649"/>
              <a:ext cx="310141" cy="341981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93" name="Imagen 92" descr="http://www.ecosaludetvcolombia.org/thumbgen.php?namefile=www.valledelcauca.gov_.co_.jpg&amp;wi=300"/>
            <p:cNvPicPr/>
            <p:nvPr/>
          </p:nvPicPr>
          <p:blipFill rotWithShape="1">
            <a:blip r:embed="rId9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001" r="13667" b="15000"/>
            <a:stretch/>
          </p:blipFill>
          <p:spPr bwMode="auto">
            <a:xfrm>
              <a:off x="1653008" y="3798531"/>
              <a:ext cx="530604" cy="386465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94" name="Imagen 93"/>
            <p:cNvPicPr/>
            <p:nvPr/>
          </p:nvPicPr>
          <p:blipFill>
            <a:blip r:embed="rId92"/>
            <a:stretch>
              <a:fillRect/>
            </a:stretch>
          </p:blipFill>
          <p:spPr>
            <a:xfrm>
              <a:off x="1554249" y="4834761"/>
              <a:ext cx="644752" cy="262564"/>
            </a:xfrm>
            <a:prstGeom prst="rect">
              <a:avLst/>
            </a:prstGeom>
          </p:spPr>
        </p:pic>
        <p:pic>
          <p:nvPicPr>
            <p:cNvPr id="95" name="Imagen 94" descr="http://www.contraloriavichada.gov.co/ws/interfaz/gobernacion_vichada.png"/>
            <p:cNvPicPr/>
            <p:nvPr/>
          </p:nvPicPr>
          <p:blipFill>
            <a:blip r:embed="rId9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3019" y="2844078"/>
              <a:ext cx="340621" cy="35396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6" name="Imagen 95" descr="Universidad EAFIT"/>
            <p:cNvPicPr/>
            <p:nvPr/>
          </p:nvPicPr>
          <p:blipFill rotWithShape="1">
            <a:blip r:embed="rId9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5830"/>
            <a:stretch/>
          </p:blipFill>
          <p:spPr bwMode="auto">
            <a:xfrm>
              <a:off x="5785192" y="2860304"/>
              <a:ext cx="522753" cy="205649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97" name="Imagen 96" descr="http://www.asohofrucol.com.co/imagenes/noticias/Fedemango.jpg"/>
            <p:cNvPicPr/>
            <p:nvPr/>
          </p:nvPicPr>
          <p:blipFill rotWithShape="1">
            <a:blip r:embed="rId9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162" t="1909" r="26266" b="82178"/>
            <a:stretch/>
          </p:blipFill>
          <p:spPr bwMode="auto">
            <a:xfrm>
              <a:off x="3476577" y="4853309"/>
              <a:ext cx="889635" cy="238125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98" name="Imagen 97" descr="CORTOLIMA"/>
            <p:cNvPicPr/>
            <p:nvPr/>
          </p:nvPicPr>
          <p:blipFill>
            <a:blip r:embed="rId9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32982" y="4602252"/>
              <a:ext cx="438150" cy="49085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9" name="Imagen 98" descr="http://servicios.corferias.com/stand_virtual/images/101/2014/Logo-Gobernacion.png"/>
            <p:cNvPicPr/>
            <p:nvPr/>
          </p:nvPicPr>
          <p:blipFill>
            <a:blip r:embed="rId9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2787" y="3548471"/>
              <a:ext cx="730209" cy="21760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0" name="Imagen 99" descr="Cornare"/>
            <p:cNvPicPr/>
            <p:nvPr/>
          </p:nvPicPr>
          <p:blipFill rotWithShape="1">
            <a:blip r:embed="rId9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11" t="62369" r="82518" b="3772"/>
            <a:stretch/>
          </p:blipFill>
          <p:spPr bwMode="auto">
            <a:xfrm>
              <a:off x="3177673" y="2773768"/>
              <a:ext cx="432285" cy="406386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01" name="Picture 2" descr="http://www.cenicana.org/images/cenicana_r1_c2.gif"/>
            <p:cNvPicPr>
              <a:picLocks noChangeAspect="1" noChangeArrowheads="1"/>
            </p:cNvPicPr>
            <p:nvPr/>
          </p:nvPicPr>
          <p:blipFill>
            <a:blip r:embed="rId9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4180" y="1438784"/>
              <a:ext cx="428326" cy="3512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" name="Imagen 101" descr="http://cursos.cenipalma.org/prese/logo.gif"/>
            <p:cNvPicPr/>
            <p:nvPr/>
          </p:nvPicPr>
          <p:blipFill>
            <a:blip r:embed="rId10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24670" y="1470716"/>
              <a:ext cx="640730" cy="34242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3" name="Imagen 102" descr="Centro Nacional de Investigaciones de CafeIr al Inicio"/>
            <p:cNvPicPr/>
            <p:nvPr/>
          </p:nvPicPr>
          <p:blipFill>
            <a:blip r:embed="rId10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40762" y="1487305"/>
              <a:ext cx="396107" cy="40398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4" name="Imagen 103" descr="http://seeklogo.com/images/C/CCI-logo-F5996A293C-seeklogo.com.gif"/>
            <p:cNvPicPr/>
            <p:nvPr/>
          </p:nvPicPr>
          <p:blipFill>
            <a:blip r:embed="rId10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81093" y="1496388"/>
              <a:ext cx="336066" cy="3167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5" name="Imagen 104" descr="http://www.hospitalpaipa.gov.co/wp-content/themes/Trim/links/gobernacion.jpg"/>
            <p:cNvPicPr/>
            <p:nvPr/>
          </p:nvPicPr>
          <p:blipFill rotWithShape="1">
            <a:blip r:embed="rId10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0" b="13499"/>
            <a:stretch/>
          </p:blipFill>
          <p:spPr bwMode="auto">
            <a:xfrm>
              <a:off x="686760" y="2530221"/>
              <a:ext cx="822325" cy="295275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06" name="Imagen 105" descr="http://linea.ccb.org.co/estilos/images/logo_ccb.jpg"/>
            <p:cNvPicPr/>
            <p:nvPr/>
          </p:nvPicPr>
          <p:blipFill>
            <a:blip r:embed="rId10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3772" y="5679312"/>
              <a:ext cx="950480" cy="21285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07" name="Picture 12" descr="http://www.imageh2020.eu/imagens/LOGO.png"/>
          <p:cNvPicPr>
            <a:picLocks noChangeAspect="1" noChangeArrowheads="1"/>
          </p:cNvPicPr>
          <p:nvPr/>
        </p:nvPicPr>
        <p:blipFill>
          <a:blip r:embed="rId10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5813" y="3104074"/>
            <a:ext cx="1235735" cy="994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" name="Picture 2" descr="Inra"/>
          <p:cNvPicPr>
            <a:picLocks noChangeAspect="1" noChangeArrowheads="1"/>
          </p:cNvPicPr>
          <p:nvPr/>
        </p:nvPicPr>
        <p:blipFill>
          <a:blip r:embed="rId10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8268" y="3217189"/>
            <a:ext cx="2061729" cy="745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" name="Picture 14" descr="http://t3.gstatic.com/images?q=tbn:ANd9GcSjE_DcUtJ5fu9j3mOEVXyjh1vzhHShFpwllSQG2d1YtHUoQ9ABpQ">
            <a:hlinkClick r:id="rId107"/>
          </p:cNvPr>
          <p:cNvPicPr>
            <a:picLocks noChangeAspect="1" noChangeArrowheads="1"/>
          </p:cNvPicPr>
          <p:nvPr/>
        </p:nvPicPr>
        <p:blipFill>
          <a:blip r:embed="rId10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1576" y="5578254"/>
            <a:ext cx="927848" cy="316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" name="Picture 14" descr="http://t3.gstatic.com/images?q=tbn:ANd9GcSjE_DcUtJ5fu9j3mOEVXyjh1vzhHShFpwllSQG2d1YtHUoQ9ABpQ">
            <a:hlinkClick r:id="rId107"/>
          </p:cNvPr>
          <p:cNvPicPr>
            <a:picLocks noChangeAspect="1" noChangeArrowheads="1"/>
          </p:cNvPicPr>
          <p:nvPr/>
        </p:nvPicPr>
        <p:blipFill>
          <a:blip r:embed="rId10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548" y="1706541"/>
            <a:ext cx="2787596" cy="950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 descr="http://www.genesdiffusion.com/presse/telechargement/Logo_GD_new2.jpg"/>
          <p:cNvPicPr>
            <a:picLocks noChangeAspect="1" noChangeArrowheads="1"/>
          </p:cNvPicPr>
          <p:nvPr/>
        </p:nvPicPr>
        <p:blipFill>
          <a:blip r:embed="rId10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3156" y="4795150"/>
            <a:ext cx="1798681" cy="1377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1133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3176932" y="4005263"/>
            <a:ext cx="9015068" cy="2852737"/>
          </a:xfrm>
        </p:spPr>
        <p:txBody>
          <a:bodyPr/>
          <a:lstStyle/>
          <a:p>
            <a:pPr algn="r"/>
            <a:r>
              <a:rPr lang="es-CO" altLang="es-CO" sz="600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nherit"/>
              </a:rPr>
              <a:t>Merci</a:t>
            </a:r>
            <a:r>
              <a:rPr lang="es-CO" altLang="es-CO" sz="600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nherit"/>
              </a:rPr>
              <a:t> </a:t>
            </a:r>
            <a:r>
              <a:rPr lang="es-CO" altLang="es-CO" sz="600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nherit"/>
              </a:rPr>
              <a:t>Beaucoup</a:t>
            </a:r>
            <a:r>
              <a:rPr lang="es-CO" altLang="es-CO" sz="320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540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/>
            </a:r>
            <a:br>
              <a:rPr lang="es-CO" sz="540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</a:br>
            <a:endParaRPr lang="es-CO" sz="540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3" name="Picture 10" descr="Resultado de imagen para colombia francia bander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2395" y="647741"/>
            <a:ext cx="7503772" cy="4224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49068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07777" y="365127"/>
            <a:ext cx="9646024" cy="670298"/>
          </a:xfrm>
        </p:spPr>
        <p:txBody>
          <a:bodyPr/>
          <a:lstStyle/>
          <a:p>
            <a:pPr algn="ctr"/>
            <a:r>
              <a:rPr lang="es-CO" dirty="0" smtClean="0"/>
              <a:t>Reto 1. Posconflicto</a:t>
            </a:r>
            <a:endParaRPr lang="es-CO" dirty="0"/>
          </a:p>
        </p:txBody>
      </p:sp>
      <p:sp>
        <p:nvSpPr>
          <p:cNvPr id="4" name="CuadroTexto 3"/>
          <p:cNvSpPr txBox="1"/>
          <p:nvPr/>
        </p:nvSpPr>
        <p:spPr>
          <a:xfrm>
            <a:off x="296747" y="1428334"/>
            <a:ext cx="4946093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s-ES" sz="2000" b="1" u="sng" dirty="0" smtClean="0">
                <a:latin typeface="+mn-lt"/>
              </a:rPr>
              <a:t>Contexto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S" sz="2000" dirty="0" smtClean="0">
                <a:latin typeface="+mn-lt"/>
              </a:rPr>
              <a:t>Acuerdo </a:t>
            </a:r>
            <a:r>
              <a:rPr lang="es-ES" sz="2000" dirty="0">
                <a:latin typeface="+mn-lt"/>
              </a:rPr>
              <a:t>Final para la Terminación del Conflicto y la Construcción de una Paz Estable y Duradera, firmado por el Gobierno Nacional y FARC-EP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S" sz="2000" dirty="0" smtClean="0">
                <a:latin typeface="+mn-lt"/>
              </a:rPr>
              <a:t>Reforma </a:t>
            </a:r>
            <a:r>
              <a:rPr lang="es-ES" sz="2000" dirty="0">
                <a:latin typeface="+mn-lt"/>
              </a:rPr>
              <a:t>Institucional – Agencias (PND 2014-2018).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CO" sz="2000" dirty="0" smtClean="0">
                <a:latin typeface="+mn-lt"/>
              </a:rPr>
              <a:t>Zonas </a:t>
            </a:r>
            <a:r>
              <a:rPr lang="es-CO" sz="2000" dirty="0" err="1">
                <a:latin typeface="+mn-lt"/>
              </a:rPr>
              <a:t>Veredales</a:t>
            </a:r>
            <a:r>
              <a:rPr lang="es-CO" sz="2000" dirty="0">
                <a:latin typeface="+mn-lt"/>
              </a:rPr>
              <a:t> y Puntos de Transición y Normalización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CO" sz="2000" dirty="0" smtClean="0">
                <a:latin typeface="+mn-lt"/>
              </a:rPr>
              <a:t>Reforma </a:t>
            </a:r>
            <a:r>
              <a:rPr lang="es-CO" sz="2000" dirty="0">
                <a:latin typeface="+mn-lt"/>
              </a:rPr>
              <a:t>Rural Integral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CO" sz="2000" dirty="0" smtClean="0">
                <a:latin typeface="+mn-lt"/>
              </a:rPr>
              <a:t>Programa </a:t>
            </a:r>
            <a:r>
              <a:rPr lang="es-CO" sz="2000" dirty="0">
                <a:latin typeface="+mn-lt"/>
              </a:rPr>
              <a:t>Nacional Integral de Sustitución de Cultivos de Uso Ilícito (PNIS)</a:t>
            </a:r>
          </a:p>
        </p:txBody>
      </p:sp>
      <p:sp>
        <p:nvSpPr>
          <p:cNvPr id="5" name="25 Elipse"/>
          <p:cNvSpPr/>
          <p:nvPr/>
        </p:nvSpPr>
        <p:spPr>
          <a:xfrm>
            <a:off x="6530789" y="1456678"/>
            <a:ext cx="947966" cy="950765"/>
          </a:xfrm>
          <a:prstGeom prst="ellipse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7000" r="-17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" name="8 Rectángulo"/>
          <p:cNvSpPr/>
          <p:nvPr/>
        </p:nvSpPr>
        <p:spPr>
          <a:xfrm>
            <a:off x="7710736" y="1319584"/>
            <a:ext cx="3941438" cy="12249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33388">
              <a:lnSpc>
                <a:spcPct val="90000"/>
              </a:lnSpc>
              <a:spcAft>
                <a:spcPct val="10000"/>
              </a:spcAft>
            </a:pPr>
            <a:r>
              <a:rPr lang="es-CO" sz="1600" b="1" u="sng" dirty="0">
                <a:solidFill>
                  <a:prstClr val="black"/>
                </a:solidFill>
                <a:latin typeface="+mn-lt"/>
              </a:rPr>
              <a:t>Infraestructura y adecuación de </a:t>
            </a:r>
            <a:r>
              <a:rPr lang="es-CO" sz="1600" b="1" u="sng" dirty="0" smtClean="0">
                <a:solidFill>
                  <a:prstClr val="black"/>
                </a:solidFill>
                <a:latin typeface="+mn-lt"/>
              </a:rPr>
              <a:t>tierras</a:t>
            </a:r>
          </a:p>
          <a:p>
            <a:pPr marL="128588" indent="-128588" defTabSz="433388">
              <a:lnSpc>
                <a:spcPct val="90000"/>
              </a:lnSpc>
              <a:buFont typeface="Calibri" charset="0"/>
              <a:buChar char="‐"/>
            </a:pPr>
            <a:r>
              <a:rPr lang="es-CO" sz="1600" b="1" dirty="0">
                <a:solidFill>
                  <a:srgbClr val="000000"/>
                </a:solidFill>
                <a:latin typeface="+mn-lt"/>
              </a:rPr>
              <a:t>Mejorar vías terciarias</a:t>
            </a:r>
          </a:p>
          <a:p>
            <a:pPr marL="128588" indent="-128588" defTabSz="433388">
              <a:lnSpc>
                <a:spcPct val="90000"/>
              </a:lnSpc>
              <a:buFont typeface="Calibri" charset="0"/>
              <a:buChar char="‐"/>
            </a:pPr>
            <a:r>
              <a:rPr lang="es-CO" sz="1600" dirty="0">
                <a:solidFill>
                  <a:srgbClr val="000000"/>
                </a:solidFill>
                <a:latin typeface="+mn-lt"/>
              </a:rPr>
              <a:t>Cobertura en </a:t>
            </a:r>
            <a:r>
              <a:rPr lang="es-CO" sz="1600" b="1" dirty="0">
                <a:solidFill>
                  <a:srgbClr val="000000"/>
                </a:solidFill>
                <a:latin typeface="+mn-lt"/>
              </a:rPr>
              <a:t>electrificación y conectividad</a:t>
            </a:r>
          </a:p>
          <a:p>
            <a:pPr marL="128588" indent="-128588" defTabSz="433388">
              <a:lnSpc>
                <a:spcPct val="90000"/>
              </a:lnSpc>
              <a:buFont typeface="Calibri" charset="0"/>
              <a:buChar char="‐"/>
            </a:pPr>
            <a:r>
              <a:rPr lang="es-CO" sz="1600" b="1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Riego y drenaje para la economía campesina, familiar y </a:t>
            </a:r>
            <a:r>
              <a:rPr lang="es-CO" sz="1600" b="1" dirty="0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comunitaria</a:t>
            </a:r>
            <a:endParaRPr lang="es-CO" sz="1600" b="1" dirty="0">
              <a:solidFill>
                <a:schemeClr val="accent6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8" name="32 Rectángulo"/>
          <p:cNvSpPr/>
          <p:nvPr/>
        </p:nvSpPr>
        <p:spPr>
          <a:xfrm>
            <a:off x="7710736" y="2766983"/>
            <a:ext cx="4176464" cy="12249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33388">
              <a:lnSpc>
                <a:spcPct val="90000"/>
              </a:lnSpc>
              <a:spcAft>
                <a:spcPct val="10000"/>
              </a:spcAft>
            </a:pPr>
            <a:r>
              <a:rPr lang="es-CO" sz="1600" b="1" u="sng" dirty="0">
                <a:solidFill>
                  <a:prstClr val="black"/>
                </a:solidFill>
                <a:latin typeface="+mn-lt"/>
              </a:rPr>
              <a:t>Desarrollo </a:t>
            </a:r>
            <a:r>
              <a:rPr lang="es-CO" sz="1600" b="1" u="sng" dirty="0" smtClean="0">
                <a:solidFill>
                  <a:prstClr val="black"/>
                </a:solidFill>
                <a:latin typeface="+mn-lt"/>
              </a:rPr>
              <a:t>Social</a:t>
            </a:r>
          </a:p>
          <a:p>
            <a:pPr marL="128588" indent="-128588" defTabSz="433388">
              <a:lnSpc>
                <a:spcPct val="90000"/>
              </a:lnSpc>
              <a:buFont typeface="Calibri" charset="0"/>
              <a:buChar char="‐"/>
            </a:pPr>
            <a:r>
              <a:rPr lang="es-CO" sz="1600" b="1" dirty="0">
                <a:solidFill>
                  <a:srgbClr val="000000"/>
                </a:solidFill>
                <a:latin typeface="+mn-lt"/>
              </a:rPr>
              <a:t>Salud</a:t>
            </a:r>
            <a:r>
              <a:rPr lang="es-CO" sz="1600" dirty="0">
                <a:solidFill>
                  <a:srgbClr val="000000"/>
                </a:solidFill>
                <a:latin typeface="+mn-lt"/>
              </a:rPr>
              <a:t> rural </a:t>
            </a:r>
          </a:p>
          <a:p>
            <a:pPr marL="128588" indent="-128588" defTabSz="433388">
              <a:lnSpc>
                <a:spcPct val="90000"/>
              </a:lnSpc>
              <a:buFont typeface="Calibri" charset="0"/>
              <a:buChar char="‐"/>
            </a:pPr>
            <a:r>
              <a:rPr lang="es-CO" sz="1600" b="1" dirty="0">
                <a:solidFill>
                  <a:srgbClr val="000000"/>
                </a:solidFill>
                <a:latin typeface="+mn-lt"/>
              </a:rPr>
              <a:t>Educación</a:t>
            </a:r>
            <a:r>
              <a:rPr lang="es-CO" sz="1600" dirty="0">
                <a:solidFill>
                  <a:srgbClr val="000000"/>
                </a:solidFill>
                <a:latin typeface="+mn-lt"/>
              </a:rPr>
              <a:t> rural </a:t>
            </a:r>
          </a:p>
          <a:p>
            <a:pPr marL="128588" indent="-128588" defTabSz="433388">
              <a:lnSpc>
                <a:spcPct val="90000"/>
              </a:lnSpc>
              <a:buFont typeface="Calibri" charset="0"/>
              <a:buChar char="‐"/>
            </a:pPr>
            <a:r>
              <a:rPr lang="es-CO" sz="1600" b="1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Construcción y mejoramiento de vivienda social rural (agua potable</a:t>
            </a:r>
            <a:r>
              <a:rPr lang="es-CO" sz="1600" b="1" dirty="0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)</a:t>
            </a:r>
            <a:endParaRPr lang="es-CO" sz="1600" b="1" dirty="0">
              <a:solidFill>
                <a:schemeClr val="accent6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0" name="31 Elipse"/>
          <p:cNvSpPr/>
          <p:nvPr/>
        </p:nvSpPr>
        <p:spPr>
          <a:xfrm>
            <a:off x="6530789" y="2820253"/>
            <a:ext cx="947966" cy="950765"/>
          </a:xfrm>
          <a:prstGeom prst="ellipse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1000" r="-11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2" name="34 Rectángulo"/>
          <p:cNvSpPr/>
          <p:nvPr/>
        </p:nvSpPr>
        <p:spPr>
          <a:xfrm>
            <a:off x="7710736" y="4139576"/>
            <a:ext cx="397402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600" b="1" u="sng" dirty="0">
                <a:solidFill>
                  <a:prstClr val="black"/>
                </a:solidFill>
                <a:latin typeface="+mn-lt"/>
              </a:rPr>
              <a:t>Estímulos a la producción </a:t>
            </a:r>
            <a:r>
              <a:rPr lang="es-CO" sz="1600" b="1" u="sng" dirty="0" smtClean="0">
                <a:solidFill>
                  <a:prstClr val="black"/>
                </a:solidFill>
                <a:latin typeface="+mn-lt"/>
              </a:rPr>
              <a:t>agropecuaria</a:t>
            </a:r>
          </a:p>
          <a:p>
            <a:pPr marL="128588" indent="-128588">
              <a:buFont typeface="Calibri" charset="0"/>
              <a:buChar char="‐"/>
            </a:pPr>
            <a:r>
              <a:rPr lang="es-CO" sz="1600" dirty="0" smtClean="0">
                <a:solidFill>
                  <a:srgbClr val="000000"/>
                </a:solidFill>
                <a:latin typeface="+mn-lt"/>
              </a:rPr>
              <a:t>Fomento a la economía solidaria y cooperativa rural </a:t>
            </a:r>
          </a:p>
          <a:p>
            <a:pPr marL="128588" indent="-128588">
              <a:buFont typeface="Calibri" charset="0"/>
              <a:buChar char="‐"/>
            </a:pPr>
            <a:r>
              <a:rPr lang="es-CO" sz="1600" b="1" dirty="0">
                <a:solidFill>
                  <a:srgbClr val="000000"/>
                </a:solidFill>
                <a:latin typeface="+mn-lt"/>
              </a:rPr>
              <a:t>C</a:t>
            </a:r>
            <a:r>
              <a:rPr lang="es-CO" sz="1600" b="1" dirty="0" smtClean="0">
                <a:solidFill>
                  <a:srgbClr val="000000"/>
                </a:solidFill>
                <a:latin typeface="+mn-lt"/>
              </a:rPr>
              <a:t>omercialización</a:t>
            </a:r>
            <a:r>
              <a:rPr lang="es-CO" sz="1600" dirty="0" smtClean="0">
                <a:solidFill>
                  <a:srgbClr val="000000"/>
                </a:solidFill>
                <a:latin typeface="+mn-lt"/>
              </a:rPr>
              <a:t> de </a:t>
            </a:r>
            <a:r>
              <a:rPr lang="es-CO" sz="1600" dirty="0">
                <a:solidFill>
                  <a:srgbClr val="000000"/>
                </a:solidFill>
                <a:latin typeface="+mn-lt"/>
              </a:rPr>
              <a:t>la producción de economía campesina, familiar y comunitaria. </a:t>
            </a:r>
          </a:p>
          <a:p>
            <a:pPr marL="128588" indent="-128588">
              <a:buFont typeface="Calibri" charset="0"/>
              <a:buChar char="‐"/>
            </a:pPr>
            <a:r>
              <a:rPr lang="es-CO" sz="1600" b="1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A</a:t>
            </a:r>
            <a:r>
              <a:rPr lang="es-CO" sz="1600" b="1" dirty="0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sistencia </a:t>
            </a:r>
            <a:r>
              <a:rPr lang="es-CO" sz="1600" b="1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técnica, tecnológica </a:t>
            </a:r>
            <a:r>
              <a:rPr lang="es-CO" sz="1600" b="1" dirty="0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e impulso </a:t>
            </a:r>
            <a:r>
              <a:rPr lang="es-CO" sz="1600" b="1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a la investigación</a:t>
            </a:r>
          </a:p>
          <a:p>
            <a:pPr marL="128588" indent="-128588">
              <a:buFont typeface="Calibri" charset="0"/>
              <a:buChar char="‐"/>
            </a:pPr>
            <a:r>
              <a:rPr lang="es-CO" sz="1600" b="1" dirty="0">
                <a:solidFill>
                  <a:srgbClr val="000000"/>
                </a:solidFill>
                <a:latin typeface="+mn-lt"/>
              </a:rPr>
              <a:t>F</a:t>
            </a:r>
            <a:r>
              <a:rPr lang="es-CO" sz="1600" b="1" dirty="0" smtClean="0">
                <a:solidFill>
                  <a:srgbClr val="000000"/>
                </a:solidFill>
                <a:latin typeface="+mn-lt"/>
              </a:rPr>
              <a:t>ormalización </a:t>
            </a:r>
            <a:r>
              <a:rPr lang="es-CO" sz="1600" b="1" dirty="0">
                <a:solidFill>
                  <a:srgbClr val="000000"/>
                </a:solidFill>
                <a:latin typeface="+mn-lt"/>
              </a:rPr>
              <a:t>laboral </a:t>
            </a:r>
            <a:r>
              <a:rPr lang="es-CO" sz="1600" dirty="0" smtClean="0">
                <a:solidFill>
                  <a:srgbClr val="000000"/>
                </a:solidFill>
                <a:latin typeface="+mn-lt"/>
              </a:rPr>
              <a:t>y </a:t>
            </a:r>
            <a:r>
              <a:rPr lang="es-CO" sz="1600" dirty="0">
                <a:solidFill>
                  <a:srgbClr val="000000"/>
                </a:solidFill>
                <a:latin typeface="+mn-lt"/>
              </a:rPr>
              <a:t>protección social en áreas </a:t>
            </a:r>
            <a:r>
              <a:rPr lang="es-CO" sz="1600" dirty="0" smtClean="0">
                <a:solidFill>
                  <a:srgbClr val="000000"/>
                </a:solidFill>
                <a:latin typeface="+mn-lt"/>
              </a:rPr>
              <a:t>rurales</a:t>
            </a:r>
            <a:endParaRPr lang="es-CO" sz="16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3" name="Rectángulo 12"/>
          <p:cNvSpPr/>
          <p:nvPr/>
        </p:nvSpPr>
        <p:spPr>
          <a:xfrm>
            <a:off x="5579038" y="1855481"/>
            <a:ext cx="615553" cy="396827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vert270" wrap="square">
            <a:spAutoFit/>
          </a:bodyPr>
          <a:lstStyle/>
          <a:p>
            <a:pPr algn="ctr"/>
            <a:r>
              <a:rPr lang="es-CO" sz="2800" b="1" dirty="0"/>
              <a:t>Reforma Rural Integral</a:t>
            </a:r>
          </a:p>
        </p:txBody>
      </p:sp>
      <p:sp>
        <p:nvSpPr>
          <p:cNvPr id="14" name="25 Elipse"/>
          <p:cNvSpPr/>
          <p:nvPr/>
        </p:nvSpPr>
        <p:spPr>
          <a:xfrm>
            <a:off x="6530789" y="4483246"/>
            <a:ext cx="947966" cy="950765"/>
          </a:xfrm>
          <a:prstGeom prst="ellipse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7000" r="-17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9695174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O" dirty="0" smtClean="0"/>
              <a:t>Reto 2. Cambio climático</a:t>
            </a:r>
            <a:endParaRPr lang="es-CO" dirty="0"/>
          </a:p>
        </p:txBody>
      </p:sp>
      <p:sp>
        <p:nvSpPr>
          <p:cNvPr id="4" name="CuadroTexto 3"/>
          <p:cNvSpPr txBox="1"/>
          <p:nvPr/>
        </p:nvSpPr>
        <p:spPr>
          <a:xfrm>
            <a:off x="290160" y="1428086"/>
            <a:ext cx="6010240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200" dirty="0"/>
              <a:t>Eventos extremos más recurrentes e intensos:</a:t>
            </a:r>
          </a:p>
          <a:p>
            <a:endParaRPr lang="es-CO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dirty="0"/>
              <a:t>Alta variabilidad en el régimen de las lluvias (Ejemplos: 1992,1997,2010,2011,2017</a:t>
            </a:r>
            <a:r>
              <a:rPr lang="es-CO" dirty="0" smtClean="0"/>
              <a:t>).</a:t>
            </a:r>
            <a:endParaRPr lang="es-CO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Región sensible a la influencia de El Niño y La Niña.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 err="1"/>
              <a:t>Pérdidas</a:t>
            </a:r>
            <a:r>
              <a:rPr lang="pt-BR" dirty="0"/>
              <a:t> provocadas por sequias, tormentas, altas y bajas temperaturas.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dirty="0"/>
              <a:t>Estrés por altas </a:t>
            </a:r>
            <a:r>
              <a:rPr lang="es-CO" dirty="0" smtClean="0"/>
              <a:t>temperaturas.</a:t>
            </a:r>
            <a:endParaRPr lang="es-CO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dirty="0"/>
              <a:t>Reducción en la absorción de nutrientes por altos niveles de humedad relativa del aire y mayor susceptibilidad a enfermedades en algunos </a:t>
            </a:r>
            <a:r>
              <a:rPr lang="es-CO" dirty="0" smtClean="0"/>
              <a:t>cultivos.</a:t>
            </a:r>
            <a:endParaRPr lang="es-CO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dirty="0"/>
              <a:t>Estrés por altos niveles de radiación solar y UV: destrucción de la clorofila en las hojas y muerte del </a:t>
            </a:r>
            <a:r>
              <a:rPr lang="es-CO" dirty="0" smtClean="0"/>
              <a:t>tejido</a:t>
            </a:r>
            <a:r>
              <a:rPr lang="es-CO" dirty="0" smtClean="0"/>
              <a:t>.</a:t>
            </a:r>
            <a:endParaRPr lang="es-CO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5402" y="2242991"/>
            <a:ext cx="2810232" cy="1443612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4696" y="4787285"/>
            <a:ext cx="3851920" cy="1796266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15406" y="1111401"/>
            <a:ext cx="2475313" cy="1710878"/>
          </a:xfrm>
          <a:prstGeom prst="rect">
            <a:avLst/>
          </a:prstGeom>
        </p:spPr>
      </p:pic>
      <p:pic>
        <p:nvPicPr>
          <p:cNvPr id="8" name="Picture 2" descr="Phythophthora afecta al cultivo de papa cuando hay alta humedad en el aire">
            <a:extLst>
              <a:ext uri="{FF2B5EF4-FFF2-40B4-BE49-F238E27FC236}">
                <a16:creationId xmlns:a16="http://schemas.microsoft.com/office/drawing/2014/main" id="{FC1E5611-9D60-460B-A0D9-8EC289A47F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720"/>
          <a:stretch/>
        </p:blipFill>
        <p:spPr bwMode="auto">
          <a:xfrm>
            <a:off x="9415406" y="2964797"/>
            <a:ext cx="2509998" cy="1564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91235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226365" y="365126"/>
            <a:ext cx="9127435" cy="539891"/>
          </a:xfrm>
        </p:spPr>
        <p:txBody>
          <a:bodyPr/>
          <a:lstStyle/>
          <a:p>
            <a:r>
              <a:rPr lang="es-CO" dirty="0" smtClean="0"/>
              <a:t>Reto 3. Aprovechamiento de la </a:t>
            </a:r>
            <a:r>
              <a:rPr lang="es-CO" dirty="0" err="1" smtClean="0"/>
              <a:t>Agrobiodiversidad</a:t>
            </a:r>
            <a:endParaRPr lang="es-CO" dirty="0"/>
          </a:p>
        </p:txBody>
      </p:sp>
      <p:pic>
        <p:nvPicPr>
          <p:cNvPr id="9" name="Picture 4" descr="Colombia Vegeta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4683" y="1112877"/>
            <a:ext cx="4476295" cy="5561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ángulo 9"/>
          <p:cNvSpPr/>
          <p:nvPr/>
        </p:nvSpPr>
        <p:spPr>
          <a:xfrm>
            <a:off x="7020393" y="1341852"/>
            <a:ext cx="4701915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2200" dirty="0"/>
              <a:t>Una de las 5 naciones con mayor </a:t>
            </a:r>
            <a:r>
              <a:rPr lang="es-CO" sz="2200" dirty="0" smtClean="0"/>
              <a:t>biodiversidad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O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2200" dirty="0"/>
              <a:t>Área para agricultura: 27%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O" sz="22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2200" dirty="0" smtClean="0"/>
              <a:t>52 </a:t>
            </a:r>
            <a:r>
              <a:rPr lang="es-CO" sz="2200" dirty="0"/>
              <a:t>sub-regiones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O" sz="22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2200" dirty="0" smtClean="0"/>
              <a:t>142 </a:t>
            </a:r>
            <a:r>
              <a:rPr lang="es-CO" sz="2200" dirty="0"/>
              <a:t>sistemas </a:t>
            </a:r>
            <a:r>
              <a:rPr lang="es-CO" sz="2200" dirty="0" smtClean="0"/>
              <a:t>productivos</a:t>
            </a:r>
            <a:endParaRPr lang="es-CO" sz="2200" dirty="0"/>
          </a:p>
          <a:p>
            <a:pPr lvl="1"/>
            <a:r>
              <a:rPr lang="es-CO" sz="2200" dirty="0"/>
              <a:t>118 en cultivos</a:t>
            </a:r>
          </a:p>
          <a:p>
            <a:pPr lvl="1"/>
            <a:r>
              <a:rPr lang="es-CO" sz="2200" dirty="0"/>
              <a:t>24 en </a:t>
            </a:r>
            <a:r>
              <a:rPr lang="es-CO" sz="2200" dirty="0" smtClean="0"/>
              <a:t>ganadería</a:t>
            </a:r>
          </a:p>
          <a:p>
            <a:pPr lvl="1"/>
            <a:endParaRPr lang="es-CO" sz="22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CO" sz="2200" dirty="0">
                <a:solidFill>
                  <a:prstClr val="black"/>
                </a:solidFill>
              </a:rPr>
              <a:t>Ocupa la posición 27 entre los 40 países que menos invierten en biodiversidad </a:t>
            </a:r>
          </a:p>
        </p:txBody>
      </p:sp>
    </p:spTree>
    <p:extLst>
      <p:ext uri="{BB962C8B-B14F-4D97-AF65-F5344CB8AC3E}">
        <p14:creationId xmlns:p14="http://schemas.microsoft.com/office/powerpoint/2010/main" val="1536596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7656" y="734518"/>
            <a:ext cx="4734711" cy="6123482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226365" y="365127"/>
            <a:ext cx="9127435" cy="369391"/>
          </a:xfrm>
        </p:spPr>
        <p:txBody>
          <a:bodyPr/>
          <a:lstStyle/>
          <a:p>
            <a:pPr algn="ctr"/>
            <a:r>
              <a:rPr lang="es-CO" dirty="0" smtClean="0"/>
              <a:t>Reto 4. Degradación de los recursos naturales</a:t>
            </a:r>
            <a:endParaRPr lang="es-CO" dirty="0"/>
          </a:p>
        </p:txBody>
      </p:sp>
      <p:sp>
        <p:nvSpPr>
          <p:cNvPr id="5" name="CuadroTexto 4"/>
          <p:cNvSpPr txBox="1"/>
          <p:nvPr/>
        </p:nvSpPr>
        <p:spPr>
          <a:xfrm>
            <a:off x="1088823" y="2053652"/>
            <a:ext cx="47668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/>
              <a:t>“CONVENCIÓN DE LAS NACIONES UNIDAS DE LUCHA CONTRA LA DESERTIFICACIÓN (</a:t>
            </a:r>
            <a:r>
              <a:rPr lang="es-ES" b="1" dirty="0" err="1"/>
              <a:t>CNULD</a:t>
            </a:r>
            <a:r>
              <a:rPr lang="es-ES" b="1" dirty="0"/>
              <a:t>) </a:t>
            </a:r>
            <a:r>
              <a:rPr lang="es-ES" b="1" dirty="0" smtClean="0"/>
              <a:t>”</a:t>
            </a:r>
          </a:p>
          <a:p>
            <a:r>
              <a:rPr lang="es-ES" dirty="0" smtClean="0"/>
              <a:t>Neutralidad </a:t>
            </a:r>
            <a:r>
              <a:rPr lang="es-ES" dirty="0"/>
              <a:t>en la Degradación de las </a:t>
            </a:r>
            <a:r>
              <a:rPr lang="es-ES" dirty="0" smtClean="0"/>
              <a:t>Tierras</a:t>
            </a:r>
            <a:endParaRPr lang="es-CO" dirty="0"/>
          </a:p>
        </p:txBody>
      </p:sp>
      <p:sp>
        <p:nvSpPr>
          <p:cNvPr id="6" name="Rectángulo 5"/>
          <p:cNvSpPr/>
          <p:nvPr/>
        </p:nvSpPr>
        <p:spPr>
          <a:xfrm>
            <a:off x="424259" y="3274359"/>
            <a:ext cx="6096000" cy="2463238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ES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Mantener y mejorar los servicios del ecosistema. </a:t>
            </a:r>
            <a:endParaRPr lang="es-CO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ES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Mantener e incrementar la productividad para mejorar así la seguridad alimentaria. </a:t>
            </a:r>
            <a:endParaRPr lang="es-CO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ES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Aumentar la resiliencia de la tierra en poblaciones que dependan de ella. </a:t>
            </a:r>
            <a:endParaRPr lang="es-CO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ES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Encontrar sinergias con otros objetivos medioambientales. </a:t>
            </a:r>
            <a:endParaRPr lang="es-CO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s-ES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Fortalecer la gobernanza responsable en materia de propiedad de la tierra.</a:t>
            </a:r>
            <a:endParaRPr lang="es-CO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56207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2332382" y="1709740"/>
            <a:ext cx="9015068" cy="2270589"/>
          </a:xfrm>
        </p:spPr>
        <p:txBody>
          <a:bodyPr/>
          <a:lstStyle/>
          <a:p>
            <a:r>
              <a:rPr lang="es-CO" dirty="0"/>
              <a:t>Estrategia de </a:t>
            </a:r>
            <a:r>
              <a:rPr lang="es-CO" dirty="0" smtClean="0"/>
              <a:t>Innovación Institucional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4809748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7" t="4487" r="6581" b="5468"/>
          <a:stretch/>
        </p:blipFill>
        <p:spPr>
          <a:xfrm>
            <a:off x="1780070" y="1490390"/>
            <a:ext cx="9102789" cy="5308998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55424" y="164827"/>
            <a:ext cx="9127435" cy="1325563"/>
          </a:xfrm>
        </p:spPr>
        <p:txBody>
          <a:bodyPr/>
          <a:lstStyle/>
          <a:p>
            <a:pPr algn="ctr"/>
            <a:r>
              <a:rPr lang="es-CO" sz="2600" dirty="0" err="1">
                <a:latin typeface="+mn-lt"/>
              </a:rPr>
              <a:t>PECTIA</a:t>
            </a:r>
            <a:r>
              <a:rPr lang="es-CO" sz="2600" dirty="0">
                <a:latin typeface="+mn-lt"/>
              </a:rPr>
              <a:t> </a:t>
            </a:r>
            <a:br>
              <a:rPr lang="es-CO" sz="2600" dirty="0">
                <a:latin typeface="+mn-lt"/>
              </a:rPr>
            </a:br>
            <a:r>
              <a:rPr lang="es-CO" sz="2600" dirty="0" smtClean="0">
                <a:latin typeface="+mn-lt"/>
              </a:rPr>
              <a:t> Plan Estratégico de Ciencia, Tecnología e Innovación del Sector Agropecuario Colombiano 2017-2027</a:t>
            </a:r>
            <a:endParaRPr lang="es-CO" sz="2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47378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O" dirty="0" smtClean="0"/>
              <a:t>Modelo Corpoica</a:t>
            </a:r>
            <a:br>
              <a:rPr lang="es-CO" dirty="0" smtClean="0"/>
            </a:br>
            <a:r>
              <a:rPr lang="es-CO" dirty="0" smtClean="0"/>
              <a:t>Nuestra Misión</a:t>
            </a:r>
            <a:endParaRPr lang="es-CO" dirty="0"/>
          </a:p>
        </p:txBody>
      </p:sp>
      <p:sp>
        <p:nvSpPr>
          <p:cNvPr id="3" name="Marcador de contenido 2"/>
          <p:cNvSpPr txBox="1">
            <a:spLocks/>
          </p:cNvSpPr>
          <p:nvPr/>
        </p:nvSpPr>
        <p:spPr>
          <a:xfrm>
            <a:off x="1591921" y="1977936"/>
            <a:ext cx="8489950" cy="79474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es-CO" sz="2300" smtClean="0">
                <a:solidFill>
                  <a:srgbClr val="292B2C"/>
                </a:solidFill>
              </a:rPr>
              <a:t>Contribuir al cambio técnico para mejorar la productividad y competitividad de la agricultura del país, mediante su accionar como:</a:t>
            </a:r>
            <a:endParaRPr lang="es-CO" sz="2300" dirty="0">
              <a:solidFill>
                <a:srgbClr val="292B2C"/>
              </a:solidFill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1701105" y="3195761"/>
            <a:ext cx="20996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MOTOR</a:t>
            </a:r>
            <a:endParaRPr lang="es-CO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1701105" y="4359048"/>
            <a:ext cx="20996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ACTOR</a:t>
            </a:r>
            <a:endParaRPr lang="es-CO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1701105" y="5526405"/>
            <a:ext cx="20996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SOPORTE</a:t>
            </a:r>
            <a:endParaRPr lang="es-CO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2988920" y="3068459"/>
            <a:ext cx="668041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O" dirty="0">
                <a:solidFill>
                  <a:srgbClr val="292B2C"/>
                </a:solidFill>
              </a:rPr>
              <a:t>La construcción social y actualización de la Agenda Nacional de </a:t>
            </a:r>
            <a:r>
              <a:rPr lang="es-CO" dirty="0" err="1">
                <a:solidFill>
                  <a:srgbClr val="292B2C"/>
                </a:solidFill>
              </a:rPr>
              <a:t>I+D+i</a:t>
            </a:r>
            <a:r>
              <a:rPr lang="es-CO" dirty="0">
                <a:solidFill>
                  <a:srgbClr val="292B2C"/>
                </a:solidFill>
              </a:rPr>
              <a:t>, la coordinación de los actores del </a:t>
            </a:r>
            <a:r>
              <a:rPr lang="es-CO" dirty="0" err="1">
                <a:solidFill>
                  <a:srgbClr val="292B2C"/>
                </a:solidFill>
              </a:rPr>
              <a:t>SNCTA</a:t>
            </a:r>
            <a:r>
              <a:rPr lang="es-CO" dirty="0">
                <a:solidFill>
                  <a:srgbClr val="292B2C"/>
                </a:solidFill>
              </a:rPr>
              <a:t> y el desarrollo y administración de la plataforma </a:t>
            </a:r>
            <a:r>
              <a:rPr lang="es-CO" u="sng" dirty="0">
                <a:solidFill>
                  <a:srgbClr val="292B2C"/>
                </a:solidFill>
              </a:rPr>
              <a:t>Siembra</a:t>
            </a:r>
            <a:r>
              <a:rPr lang="es-CO" dirty="0">
                <a:solidFill>
                  <a:srgbClr val="292B2C"/>
                </a:solidFill>
              </a:rPr>
              <a:t>;</a:t>
            </a:r>
          </a:p>
        </p:txBody>
      </p:sp>
      <p:sp>
        <p:nvSpPr>
          <p:cNvPr id="8" name="Rectángulo 7"/>
          <p:cNvSpPr/>
          <p:nvPr/>
        </p:nvSpPr>
        <p:spPr>
          <a:xfrm>
            <a:off x="2988920" y="4287567"/>
            <a:ext cx="668041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O" dirty="0">
                <a:solidFill>
                  <a:srgbClr val="292B2C"/>
                </a:solidFill>
              </a:rPr>
              <a:t>Investigación, desarrollo y vinculación tecnológica de calidad, fundados en su rigor y pertinencia a través de la gestión del conocimiento en redes;</a:t>
            </a:r>
          </a:p>
        </p:txBody>
      </p:sp>
      <p:sp>
        <p:nvSpPr>
          <p:cNvPr id="9" name="Rectángulo 8"/>
          <p:cNvSpPr/>
          <p:nvPr/>
        </p:nvSpPr>
        <p:spPr>
          <a:xfrm>
            <a:off x="2988920" y="5488554"/>
            <a:ext cx="68032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dirty="0" err="1">
                <a:solidFill>
                  <a:srgbClr val="292B2C"/>
                </a:solidFill>
              </a:rPr>
              <a:t>SSATA</a:t>
            </a:r>
            <a:r>
              <a:rPr lang="es-CO" dirty="0">
                <a:solidFill>
                  <a:srgbClr val="292B2C"/>
                </a:solidFill>
              </a:rPr>
              <a:t> por medio de desarrollos metodológicos, y la sistematización y transmisión de tecnologías y conocimiento.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71429798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 BASE" id="{8A4E4923-884C-C642-9CC0-CD1D2B20CFCF}" vid="{13E088C0-FE2E-1C47-A114-53ADE235DB17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E336637C1DCEE7499866EFDEA7E50DDD" ma:contentTypeVersion="26" ma:contentTypeDescription="Crear nuevo documento." ma:contentTypeScope="" ma:versionID="3f3a8c169fc2b75be8ca9cce3eac5187">
  <xsd:schema xmlns:xsd="http://www.w3.org/2001/XMLSchema" xmlns:xs="http://www.w3.org/2001/XMLSchema" xmlns:p="http://schemas.microsoft.com/office/2006/metadata/properties" xmlns:ns2="51c34aae-01ab-4ac9-8738-89c8f0392665" targetNamespace="http://schemas.microsoft.com/office/2006/metadata/properties" ma:root="true" ma:fieldsID="84f45c99c802bd3f20290f8688069d8f" ns2:_="">
    <xsd:import namespace="51c34aae-01ab-4ac9-8738-89c8f0392665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1c34aae-01ab-4ac9-8738-89c8f0392665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Valor de Id. de documento" ma:description="El valor del identificador de documento asignado a este elemento." ma:internalName="_dlc_DocId" ma:readOnly="true">
      <xsd:simpleType>
        <xsd:restriction base="dms:Text"/>
      </xsd:simpleType>
    </xsd:element>
    <xsd:element name="_dlc_DocIdUrl" ma:index="9" nillable="true" ma:displayName="Id. de documento" ma:description="Vínculo permanente a este documento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LongProperties xmlns="http://schemas.microsoft.com/office/2006/metadata/longProperties"/>
</file>

<file path=customXml/item5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949F26DE-02B1-49B0-ACD5-B8009569B457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4246EA5E-39B3-4C6E-8353-12FFF23E106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666001B-1A1C-4CDB-876A-A68BB19E559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1c34aae-01ab-4ac9-8738-89c8f039266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8DD62911-021D-4454-95B8-9F3600A0C237}">
  <ds:schemaRefs>
    <ds:schemaRef ds:uri="http://schemas.microsoft.com/office/2006/metadata/longProperties"/>
  </ds:schemaRefs>
</ds:datastoreItem>
</file>

<file path=customXml/itemProps5.xml><?xml version="1.0" encoding="utf-8"?>
<ds:datastoreItem xmlns:ds="http://schemas.openxmlformats.org/officeDocument/2006/customXml" ds:itemID="{651E8C3E-DF97-4E5B-8833-F59072EEA89C}">
  <ds:schemaRefs>
    <ds:schemaRef ds:uri="http://purl.org/dc/elements/1.1/"/>
    <ds:schemaRef ds:uri="http://purl.org/dc/dcmitype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51c34aae-01ab-4ac9-8738-89c8f0392665"/>
    <ds:schemaRef ds:uri="http://www.w3.org/XML/1998/namespace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Plantilla_Corporativa_PPT_2016</Template>
  <TotalTime>1719</TotalTime>
  <Words>1373</Words>
  <Application>Microsoft Office PowerPoint</Application>
  <PresentationFormat>Grand écran</PresentationFormat>
  <Paragraphs>278</Paragraphs>
  <Slides>27</Slides>
  <Notes>3</Notes>
  <HiddenSlides>0</HiddenSlides>
  <MMClips>0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27</vt:i4>
      </vt:variant>
    </vt:vector>
  </HeadingPairs>
  <TitlesOfParts>
    <vt:vector size="37" baseType="lpstr">
      <vt:lpstr>MS PGothic</vt:lpstr>
      <vt:lpstr>Arial</vt:lpstr>
      <vt:lpstr>Calibri</vt:lpstr>
      <vt:lpstr>Calibri Light</vt:lpstr>
      <vt:lpstr>inherit</vt:lpstr>
      <vt:lpstr>Symbol</vt:lpstr>
      <vt:lpstr>Times New Roman</vt:lpstr>
      <vt:lpstr>Verdana</vt:lpstr>
      <vt:lpstr>Wingdings</vt:lpstr>
      <vt:lpstr>Tema de Office</vt:lpstr>
      <vt:lpstr>La investigación agronómica Innovación y Retos  Colombia</vt:lpstr>
      <vt:lpstr>Retos </vt:lpstr>
      <vt:lpstr>Reto 1. Posconflicto</vt:lpstr>
      <vt:lpstr>Reto 2. Cambio climático</vt:lpstr>
      <vt:lpstr>Reto 3. Aprovechamiento de la Agrobiodiversidad</vt:lpstr>
      <vt:lpstr>Reto 4. Degradación de los recursos naturales</vt:lpstr>
      <vt:lpstr>Estrategia de Innovación Institucional</vt:lpstr>
      <vt:lpstr>PECTIA   Plan Estratégico de Ciencia, Tecnología e Innovación del Sector Agropecuario Colombiano 2017-2027</vt:lpstr>
      <vt:lpstr>Modelo Corpoica Nuestra Misión</vt:lpstr>
      <vt:lpstr>Modelo Corpoica Gestión del Conocimiento en Red</vt:lpstr>
      <vt:lpstr>Acciones</vt:lpstr>
      <vt:lpstr>Preparación para el Posconflicto</vt:lpstr>
      <vt:lpstr>Proyecto de Ley SNIA Sistema Nacional de Innovación Agropecuaria</vt:lpstr>
      <vt:lpstr>Plataforma Agroclimática</vt:lpstr>
      <vt:lpstr>Uso eficiente de la agrobiodiversidad</vt:lpstr>
      <vt:lpstr>Uso eficiente de la agrobiodiversidad</vt:lpstr>
      <vt:lpstr>Fortalecimiento de capacidades Recurso Humano de I+D+i</vt:lpstr>
      <vt:lpstr>Fortalecimiento de Capacidades Red de Laboratorios de Investigación y Servicios </vt:lpstr>
      <vt:lpstr>Avances Tecnológicos </vt:lpstr>
      <vt:lpstr>Oferta Tecnológica Material de Siembra</vt:lpstr>
      <vt:lpstr>Présentation PowerPoint</vt:lpstr>
      <vt:lpstr>Présentation PowerPoint</vt:lpstr>
      <vt:lpstr>Oferta Tecnológica Bioproductos</vt:lpstr>
      <vt:lpstr>Herramientas TIC</vt:lpstr>
      <vt:lpstr>Cooperación </vt:lpstr>
      <vt:lpstr>Présentation PowerPoint</vt:lpstr>
      <vt:lpstr>Merci Beaucoup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Generando Cambio Técnico en el sector agropecuario colombiano</dc:title>
  <dc:creator>Laura Milena Egea Hernandez</dc:creator>
  <cp:lastModifiedBy>Marie-Pierre Favre</cp:lastModifiedBy>
  <cp:revision>68</cp:revision>
  <dcterms:created xsi:type="dcterms:W3CDTF">2016-04-08T19:40:27Z</dcterms:created>
  <dcterms:modified xsi:type="dcterms:W3CDTF">2017-07-04T09:00:54Z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dlc_DocId">
    <vt:lpwstr>INTRCORPOICA-492-334</vt:lpwstr>
  </property>
  <property fmtid="{D5CDD505-2E9C-101B-9397-08002B2CF9AE}" pid="3" name="_dlc_DocIdItemGuid">
    <vt:lpwstr>39e9c4b4-2b72-494f-b046-a96b1787d1dd</vt:lpwstr>
  </property>
  <property fmtid="{D5CDD505-2E9C-101B-9397-08002B2CF9AE}" pid="4" name="_dlc_DocIdUrl">
    <vt:lpwstr>http://intranet.corpoica.org.co/ProcesosOrganizacionales/DirecEstrategico/circo/manual/_layouts/15/DocIdRedir.aspx?ID=INTRCORPOICA-492-334, INTRCORPOICA-492-334</vt:lpwstr>
  </property>
</Properties>
</file>